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39"/>
  </p:notesMasterIdLst>
  <p:sldIdLst>
    <p:sldId id="256" r:id="rId2"/>
    <p:sldId id="257" r:id="rId3"/>
    <p:sldId id="287" r:id="rId4"/>
    <p:sldId id="258" r:id="rId5"/>
    <p:sldId id="293" r:id="rId6"/>
    <p:sldId id="261" r:id="rId7"/>
    <p:sldId id="267" r:id="rId8"/>
    <p:sldId id="268" r:id="rId9"/>
    <p:sldId id="269" r:id="rId10"/>
    <p:sldId id="288" r:id="rId11"/>
    <p:sldId id="289" r:id="rId12"/>
    <p:sldId id="264" r:id="rId13"/>
    <p:sldId id="265" r:id="rId14"/>
    <p:sldId id="266" r:id="rId15"/>
    <p:sldId id="270" r:id="rId16"/>
    <p:sldId id="271" r:id="rId17"/>
    <p:sldId id="276" r:id="rId18"/>
    <p:sldId id="275" r:id="rId19"/>
    <p:sldId id="272" r:id="rId20"/>
    <p:sldId id="290" r:id="rId21"/>
    <p:sldId id="298" r:id="rId22"/>
    <p:sldId id="279" r:id="rId23"/>
    <p:sldId id="299" r:id="rId24"/>
    <p:sldId id="280" r:id="rId25"/>
    <p:sldId id="283" r:id="rId26"/>
    <p:sldId id="273" r:id="rId27"/>
    <p:sldId id="281" r:id="rId28"/>
    <p:sldId id="277" r:id="rId29"/>
    <p:sldId id="282" r:id="rId30"/>
    <p:sldId id="284" r:id="rId31"/>
    <p:sldId id="285" r:id="rId32"/>
    <p:sldId id="286" r:id="rId33"/>
    <p:sldId id="295" r:id="rId34"/>
    <p:sldId id="296" r:id="rId35"/>
    <p:sldId id="297" r:id="rId36"/>
    <p:sldId id="262" r:id="rId37"/>
    <p:sldId id="291"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0" autoAdjust="0"/>
    <p:restoredTop sz="86121" autoAdjust="0"/>
  </p:normalViewPr>
  <p:slideViewPr>
    <p:cSldViewPr>
      <p:cViewPr>
        <p:scale>
          <a:sx n="70" d="100"/>
          <a:sy n="70" d="100"/>
        </p:scale>
        <p:origin x="-127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animation, then go back and repeat: asking to attend</a:t>
            </a:r>
            <a:r>
              <a:rPr lang="en-US" baseline="0" dirty="0" smtClean="0"/>
              <a:t> to background (21 total black dots move, 22 with the first)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Spatial</a:t>
            </a:r>
            <a:r>
              <a:rPr lang="en-US" baseline="0" dirty="0" smtClean="0"/>
              <a:t> attention causes a robust boost in activation in that region, does feature attention operate in a similar way? Feature attention may be robust (e.g. for scenes) even when spatial attention is deployed elsewhere. We should be careful to separate these in our experiment.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25</a:t>
            </a:fld>
            <a:endParaRPr lang="en-US"/>
          </a:p>
        </p:txBody>
      </p:sp>
    </p:spTree>
    <p:extLst>
      <p:ext uri="{BB962C8B-B14F-4D97-AF65-F5344CB8AC3E}">
        <p14:creationId xmlns:p14="http://schemas.microsoft.com/office/powerpoint/2010/main" val="295124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Discriminate contrast OR noise: spatial attention crossed with feature attention, which is important for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26</a:t>
            </a:fld>
            <a:endParaRPr lang="en-US"/>
          </a:p>
        </p:txBody>
      </p:sp>
    </p:spTree>
    <p:extLst>
      <p:ext uri="{BB962C8B-B14F-4D97-AF65-F5344CB8AC3E}">
        <p14:creationId xmlns:p14="http://schemas.microsoft.com/office/powerpoint/2010/main" val="968598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(dual) vs. Low (single) task conditions. Expectation: During dual task contrast/gender will have better performance than noise/gender, because noise attention is more feature-based than contrast which is more spatial.</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27</a:t>
            </a:fld>
            <a:endParaRPr lang="en-US"/>
          </a:p>
        </p:txBody>
      </p:sp>
    </p:spTree>
    <p:extLst>
      <p:ext uri="{BB962C8B-B14F-4D97-AF65-F5344CB8AC3E}">
        <p14:creationId xmlns:p14="http://schemas.microsoft.com/office/powerpoint/2010/main" val="1599422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to talk about your prediction: noise + gender = worse performance, contrast + gender = better performance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28</a:t>
            </a:fld>
            <a:endParaRPr lang="en-US"/>
          </a:p>
        </p:txBody>
      </p:sp>
    </p:spTree>
    <p:extLst>
      <p:ext uri="{BB962C8B-B14F-4D97-AF65-F5344CB8AC3E}">
        <p14:creationId xmlns:p14="http://schemas.microsoft.com/office/powerpoint/2010/main" val="1318647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Gender same across</a:t>
            </a:r>
            <a:r>
              <a:rPr lang="en-US" baseline="0" dirty="0" smtClean="0"/>
              <a:t> all categories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29</a:t>
            </a:fld>
            <a:endParaRPr lang="en-US"/>
          </a:p>
        </p:txBody>
      </p:sp>
    </p:spTree>
    <p:extLst>
      <p:ext uri="{BB962C8B-B14F-4D97-AF65-F5344CB8AC3E}">
        <p14:creationId xmlns:p14="http://schemas.microsoft.com/office/powerpoint/2010/main" val="533971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really care about top-down attention</a:t>
            </a:r>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31</a:t>
            </a:fld>
            <a:endParaRPr lang="en-US"/>
          </a:p>
        </p:txBody>
      </p:sp>
    </p:spTree>
    <p:extLst>
      <p:ext uri="{BB962C8B-B14F-4D97-AF65-F5344CB8AC3E}">
        <p14:creationId xmlns:p14="http://schemas.microsoft.com/office/powerpoint/2010/main" val="1958517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32</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33</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34</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35</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animation, then go back and repeat: asking to attend</a:t>
            </a:r>
            <a:r>
              <a:rPr lang="en-US" baseline="0" dirty="0" smtClean="0"/>
              <a:t> to background (21 total black dots move, 22 with the first)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one situation where attention (seems) to not be a pre-requisite for</a:t>
            </a:r>
            <a:r>
              <a:rPr lang="en-US" baseline="0" dirty="0" smtClean="0"/>
              <a:t>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a:t>
            </a:fld>
            <a:endParaRPr lang="en-US"/>
          </a:p>
        </p:txBody>
      </p:sp>
    </p:spTree>
    <p:extLst>
      <p:ext uri="{BB962C8B-B14F-4D97-AF65-F5344CB8AC3E}">
        <p14:creationId xmlns:p14="http://schemas.microsoft.com/office/powerpoint/2010/main" val="3828096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whole story… what if the central task was not difficult enough? Or maybe it didn’t “interfere” with the other task?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11</a:t>
            </a:fld>
            <a:endParaRPr lang="en-US"/>
          </a:p>
        </p:txBody>
      </p:sp>
    </p:spTree>
    <p:extLst>
      <p:ext uri="{BB962C8B-B14F-4D97-AF65-F5344CB8AC3E}">
        <p14:creationId xmlns:p14="http://schemas.microsoft.com/office/powerpoint/2010/main" val="4160462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tasks DO interfere enough to inhibit awareness. No awareness without attention. So is attention the precursor to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a:p>
        </p:txBody>
      </p:sp>
    </p:spTree>
    <p:extLst>
      <p:ext uri="{BB962C8B-B14F-4D97-AF65-F5344CB8AC3E}">
        <p14:creationId xmlns:p14="http://schemas.microsoft.com/office/powerpoint/2010/main" val="127108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attention is a pre-cursor</a:t>
            </a:r>
            <a:r>
              <a:rPr lang="en-US" baseline="0" dirty="0" smtClean="0"/>
              <a:t> to awareness. How might we show that? One idea is to dissociate attention and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a:p>
        </p:txBody>
      </p:sp>
    </p:spTree>
    <p:extLst>
      <p:ext uri="{BB962C8B-B14F-4D97-AF65-F5344CB8AC3E}">
        <p14:creationId xmlns:p14="http://schemas.microsoft.com/office/powerpoint/2010/main" val="157212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14</a:t>
            </a:fld>
            <a:endParaRPr lang="en-US"/>
          </a:p>
        </p:txBody>
      </p:sp>
    </p:spTree>
    <p:extLst>
      <p:ext uri="{BB962C8B-B14F-4D97-AF65-F5344CB8AC3E}">
        <p14:creationId xmlns:p14="http://schemas.microsoft.com/office/powerpoint/2010/main" val="1145800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we’ve run on the assumption that ‘attention’ and ‘awareness’ are two “things” that we intuitively understand.</a:t>
            </a:r>
            <a:r>
              <a:rPr lang="en-US" baseline="0" dirty="0" smtClean="0"/>
              <a:t> Attention guides and awareness brings into our perception. But what if this model is incorrect? Attention is a neural process and so is awareness. To understand how attention and awareness interact (if they do) we should look to computational modeling. As an example, think about what happens when you focus on “teal” in the image.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15</a:t>
            </a:fld>
            <a:endParaRPr lang="en-US"/>
          </a:p>
        </p:txBody>
      </p:sp>
    </p:spTree>
    <p:extLst>
      <p:ext uri="{BB962C8B-B14F-4D97-AF65-F5344CB8AC3E}">
        <p14:creationId xmlns:p14="http://schemas.microsoft.com/office/powerpoint/2010/main" val="673168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24</a:t>
            </a:fld>
            <a:endParaRPr lang="en-US"/>
          </a:p>
        </p:txBody>
      </p:sp>
    </p:spTree>
    <p:extLst>
      <p:ext uri="{BB962C8B-B14F-4D97-AF65-F5344CB8AC3E}">
        <p14:creationId xmlns:p14="http://schemas.microsoft.com/office/powerpoint/2010/main" val="905594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1776929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2/3/2015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microsoft.com/office/2007/relationships/hdphoto" Target="../media/hdphoto1.wdp"/><Relationship Id="rId4" Type="http://schemas.openxmlformats.org/officeDocument/2006/relationships/image" Target="../media/image24.png"/><Relationship Id="rId9"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Neural Substrates of Attention and Awareness</a:t>
            </a:r>
            <a:endParaRPr lang="en-US" dirty="0"/>
          </a:p>
        </p:txBody>
      </p:sp>
      <p:sp>
        <p:nvSpPr>
          <p:cNvPr id="3" name="Subtitle 2"/>
          <p:cNvSpPr>
            <a:spLocks noGrp="1"/>
          </p:cNvSpPr>
          <p:nvPr>
            <p:ph type="subTitle" idx="1"/>
          </p:nvPr>
        </p:nvSpPr>
        <p:spPr>
          <a:xfrm>
            <a:off x="2590800" y="4953000"/>
            <a:ext cx="6400800" cy="1752600"/>
          </a:xfrm>
        </p:spPr>
        <p:txBody>
          <a:bodyPr>
            <a:normAutofit/>
          </a:bodyPr>
          <a:lstStyle/>
          <a:p>
            <a:pPr algn="r"/>
            <a:r>
              <a:rPr lang="en-US" dirty="0" smtClean="0"/>
              <a:t>Dan Birman</a:t>
            </a:r>
          </a:p>
          <a:p>
            <a:pPr algn="r"/>
            <a:r>
              <a:rPr lang="en-US" dirty="0" smtClean="0"/>
              <a:t>Gardner Lab</a:t>
            </a:r>
          </a:p>
          <a:p>
            <a:pPr algn="r"/>
            <a:r>
              <a:rPr lang="en-US" dirty="0" err="1" smtClean="0"/>
              <a:t>Kalanit</a:t>
            </a:r>
            <a:r>
              <a:rPr lang="en-US" dirty="0" smtClean="0"/>
              <a:t> Lab Meeting – 2015-02-06</a:t>
            </a:r>
            <a:endParaRPr lang="en-US" dirty="0"/>
          </a:p>
        </p:txBody>
      </p:sp>
    </p:spTree>
    <p:extLst>
      <p:ext uri="{BB962C8B-B14F-4D97-AF65-F5344CB8AC3E}">
        <p14:creationId xmlns:p14="http://schemas.microsoft.com/office/powerpoint/2010/main" val="4287371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914" y="2234620"/>
            <a:ext cx="3316671" cy="386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Cohen et al., 2011</a:t>
            </a:r>
            <a:endParaRPr lang="en-US" dirty="0"/>
          </a:p>
        </p:txBody>
      </p:sp>
      <p:sp>
        <p:nvSpPr>
          <p:cNvPr id="11" name="TextBox 10"/>
          <p:cNvSpPr txBox="1"/>
          <p:nvPr/>
        </p:nvSpPr>
        <p:spPr>
          <a:xfrm>
            <a:off x="271956" y="228600"/>
            <a:ext cx="6946325" cy="584775"/>
          </a:xfrm>
          <a:prstGeom prst="rect">
            <a:avLst/>
          </a:prstGeom>
          <a:noFill/>
        </p:spPr>
        <p:txBody>
          <a:bodyPr wrap="none" rtlCol="0">
            <a:spAutoFit/>
          </a:bodyPr>
          <a:lstStyle/>
          <a:p>
            <a:r>
              <a:rPr lang="en-US" sz="3200" dirty="0" smtClean="0"/>
              <a:t>Gist Perception: Impossible Under Load?</a:t>
            </a:r>
            <a:endParaRPr lang="en-US" sz="3200"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38200"/>
            <a:ext cx="6851650" cy="547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994650" y="3111652"/>
            <a:ext cx="1064715" cy="923330"/>
          </a:xfrm>
          <a:prstGeom prst="rect">
            <a:avLst/>
          </a:prstGeom>
          <a:noFill/>
        </p:spPr>
        <p:txBody>
          <a:bodyPr wrap="none" rtlCol="0">
            <a:spAutoFit/>
          </a:bodyPr>
          <a:lstStyle/>
          <a:p>
            <a:r>
              <a:rPr lang="en-US" dirty="0" smtClean="0"/>
              <a:t>Blind</a:t>
            </a:r>
          </a:p>
          <a:p>
            <a:r>
              <a:rPr lang="en-US" dirty="0" smtClean="0"/>
              <a:t>Classified</a:t>
            </a:r>
          </a:p>
          <a:p>
            <a:r>
              <a:rPr lang="en-US" dirty="0" smtClean="0"/>
              <a:t>Saw</a:t>
            </a:r>
            <a:endParaRPr lang="en-US" dirty="0"/>
          </a:p>
        </p:txBody>
      </p:sp>
      <p:sp>
        <p:nvSpPr>
          <p:cNvPr id="3" name="Rectangle 2"/>
          <p:cNvSpPr/>
          <p:nvPr/>
        </p:nvSpPr>
        <p:spPr>
          <a:xfrm>
            <a:off x="7772400" y="3746536"/>
            <a:ext cx="222250" cy="241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772400" y="3429000"/>
            <a:ext cx="222250" cy="2411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7772400" y="3124200"/>
            <a:ext cx="222250" cy="2411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6679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298434" y="3352800"/>
            <a:ext cx="3845566" cy="2308324"/>
          </a:xfrm>
          <a:prstGeom prst="rect">
            <a:avLst/>
          </a:prstGeom>
          <a:noFill/>
        </p:spPr>
        <p:txBody>
          <a:bodyPr wrap="square" rtlCol="0">
            <a:spAutoFit/>
          </a:bodyPr>
          <a:lstStyle/>
          <a:p>
            <a:r>
              <a:rPr lang="en-US" sz="2400" dirty="0" smtClean="0"/>
              <a:t>Dual Task Designs where attention is crossed with awareness. How does a dependent measure, e.g. afterimage length, depend on these factors?</a:t>
            </a:r>
            <a:endParaRPr lang="en-US" sz="2400" dirty="0"/>
          </a:p>
        </p:txBody>
      </p:sp>
    </p:spTree>
    <p:extLst>
      <p:ext uri="{BB962C8B-B14F-4D97-AF65-F5344CB8AC3E}">
        <p14:creationId xmlns:p14="http://schemas.microsoft.com/office/powerpoint/2010/main" val="813790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210" y="3886200"/>
            <a:ext cx="4191000" cy="2244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842421" y="3516868"/>
            <a:ext cx="2204578" cy="369332"/>
          </a:xfrm>
          <a:prstGeom prst="rect">
            <a:avLst/>
          </a:prstGeom>
          <a:noFill/>
        </p:spPr>
        <p:txBody>
          <a:bodyPr wrap="none" rtlCol="0">
            <a:spAutoFit/>
          </a:bodyPr>
          <a:lstStyle/>
          <a:p>
            <a:r>
              <a:rPr lang="en-US" dirty="0" smtClean="0"/>
              <a:t>Afterimage Length (s)</a:t>
            </a:r>
            <a:endParaRPr lang="en-US" dirty="0"/>
          </a:p>
        </p:txBody>
      </p:sp>
    </p:spTree>
    <p:extLst>
      <p:ext uri="{BB962C8B-B14F-4D97-AF65-F5344CB8AC3E}">
        <p14:creationId xmlns:p14="http://schemas.microsoft.com/office/powerpoint/2010/main" val="9676444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62000"/>
            <a:ext cx="838200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descr="http://www.globeimages.net/data/media/180/berlin_cathedral_fro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768642"/>
            <a:ext cx="8382000" cy="55939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7162800" y="6336268"/>
            <a:ext cx="1828800" cy="338554"/>
          </a:xfrm>
          <a:prstGeom prst="rect">
            <a:avLst/>
          </a:prstGeom>
          <a:noFill/>
        </p:spPr>
        <p:txBody>
          <a:bodyPr wrap="square" rtlCol="0">
            <a:spAutoFit/>
          </a:bodyPr>
          <a:lstStyle/>
          <a:p>
            <a:r>
              <a:rPr lang="en-US" sz="800" dirty="0" smtClean="0"/>
              <a:t>http://www.globeimages.net/data/media/180/berlin_cathedral_front.jpg</a:t>
            </a:r>
            <a:endParaRPr lang="en-US" sz="800" dirty="0"/>
          </a:p>
        </p:txBody>
      </p:sp>
      <p:sp>
        <p:nvSpPr>
          <p:cNvPr id="11" name="TextBox 10"/>
          <p:cNvSpPr txBox="1"/>
          <p:nvPr/>
        </p:nvSpPr>
        <p:spPr>
          <a:xfrm>
            <a:off x="271956" y="228600"/>
            <a:ext cx="7149393" cy="584775"/>
          </a:xfrm>
          <a:prstGeom prst="rect">
            <a:avLst/>
          </a:prstGeom>
          <a:noFill/>
        </p:spPr>
        <p:txBody>
          <a:bodyPr wrap="none" rtlCol="0">
            <a:spAutoFit/>
          </a:bodyPr>
          <a:lstStyle/>
          <a:p>
            <a:r>
              <a:rPr lang="en-US" sz="3200" dirty="0" smtClean="0"/>
              <a:t>Operational Definitions vs. Neural Activity</a:t>
            </a:r>
            <a:endParaRPr lang="en-US" sz="3200" dirty="0"/>
          </a:p>
        </p:txBody>
      </p:sp>
    </p:spTree>
    <p:extLst>
      <p:ext uri="{BB962C8B-B14F-4D97-AF65-F5344CB8AC3E}">
        <p14:creationId xmlns:p14="http://schemas.microsoft.com/office/powerpoint/2010/main" val="27469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0245"/>
                                        </p:tgtEl>
                                      </p:cBhvr>
                                    </p:animEffect>
                                    <p:set>
                                      <p:cBhvr>
                                        <p:cTn id="7" dur="1" fill="hold">
                                          <p:stCondLst>
                                            <p:cond delay="4999"/>
                                          </p:stCondLst>
                                        </p:cTn>
                                        <p:tgtEl>
                                          <p:spTgt spid="10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64979" y="2556415"/>
            <a:ext cx="2590800" cy="1175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4830" y="2759071"/>
            <a:ext cx="1424940" cy="136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2746932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1473975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2174002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a:t>
            </a:r>
            <a:r>
              <a:rPr lang="en-US" sz="2400" dirty="0" smtClean="0">
                <a:sym typeface="Wingdings" pitchFamily="2" charset="2"/>
              </a:rPr>
              <a:t>Magnitude</a:t>
            </a:r>
            <a:endParaRPr lang="en-US" sz="2400" dirty="0"/>
          </a:p>
        </p:txBody>
      </p:sp>
      <p:sp>
        <p:nvSpPr>
          <p:cNvPr id="4" name="Rectangle 3"/>
          <p:cNvSpPr/>
          <p:nvPr/>
        </p:nvSpPr>
        <p:spPr>
          <a:xfrm>
            <a:off x="5715000" y="38100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33381" y="35814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98307" y="29103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97806" y="3315269"/>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924799" y="26817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198891" y="2394466"/>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36507" y="19050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138615" y="23622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69507" y="3999931"/>
            <a:ext cx="274092"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7170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95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33333E-6 2.59259E-6 L 1.41667 2.59259E-6 " pathEditMode="relative" rAng="0" ptsTypes="AA">
                                      <p:cBhvr>
                                        <p:cTn id="6" dur="2000" fill="hold"/>
                                        <p:tgtEl>
                                          <p:spTgt spid="24"/>
                                        </p:tgtEl>
                                        <p:attrNameLst>
                                          <p:attrName>ppt_x</p:attrName>
                                          <p:attrName>ppt_y</p:attrName>
                                        </p:attrNameLst>
                                      </p:cBhvr>
                                      <p:rCtr x="70833"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6 4.07407E-6 L -0.00157 1.17268 " pathEditMode="relative" rAng="0" ptsTypes="AA">
                                      <p:cBhvr>
                                        <p:cTn id="10" dur="1000" fill="hold"/>
                                        <p:tgtEl>
                                          <p:spTgt spid="6"/>
                                        </p:tgtEl>
                                        <p:attrNameLst>
                                          <p:attrName>ppt_x</p:attrName>
                                          <p:attrName>ppt_y</p:attrName>
                                        </p:attrNameLst>
                                      </p:cBhvr>
                                      <p:rCtr x="-87" y="58634"/>
                                    </p:animMotion>
                                  </p:childTnLst>
                                </p:cTn>
                              </p:par>
                              <p:par>
                                <p:cTn id="11" presetID="49" presetClass="path" presetSubtype="0" accel="50000" decel="50000" fill="hold" grpId="0" nodeType="withEffect">
                                  <p:stCondLst>
                                    <p:cond delay="100"/>
                                  </p:stCondLst>
                                  <p:childTnLst>
                                    <p:animMotion origin="layout" path="M 0 -4.21965E-6 L -1.4 0.85758 " pathEditMode="relative" rAng="0" ptsTypes="AA">
                                      <p:cBhvr>
                                        <p:cTn id="12" dur="1000" fill="hold"/>
                                        <p:tgtEl>
                                          <p:spTgt spid="8"/>
                                        </p:tgtEl>
                                        <p:attrNameLst>
                                          <p:attrName>ppt_x</p:attrName>
                                          <p:attrName>ppt_y</p:attrName>
                                        </p:attrNameLst>
                                      </p:cBhvr>
                                      <p:rCtr x="-70000" y="42867"/>
                                    </p:animMotion>
                                  </p:childTnLst>
                                </p:cTn>
                              </p:par>
                              <p:par>
                                <p:cTn id="13"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4" dur="1000" fill="hold"/>
                                        <p:tgtEl>
                                          <p:spTgt spid="4"/>
                                        </p:tgtEl>
                                        <p:attrNameLst>
                                          <p:attrName>ppt_x</p:attrName>
                                          <p:attrName>ppt_y</p:attrName>
                                        </p:attrNameLst>
                                      </p:cBhvr>
                                      <p:rCtr x="91667" y="3796"/>
                                    </p:animMotion>
                                  </p:childTnLst>
                                </p:cTn>
                              </p:par>
                              <p:par>
                                <p:cTn id="15" presetID="49" presetClass="path" presetSubtype="0" accel="50000" decel="50000" fill="hold" grpId="0" nodeType="withEffect">
                                  <p:stCondLst>
                                    <p:cond delay="400"/>
                                  </p:stCondLst>
                                  <p:childTnLst>
                                    <p:animMotion origin="layout" path="M 0 -2.22222E-6 L -0.33333 1.24445 " pathEditMode="relative" rAng="0" ptsTypes="AA">
                                      <p:cBhvr>
                                        <p:cTn id="16" dur="1000" fill="hold"/>
                                        <p:tgtEl>
                                          <p:spTgt spid="11"/>
                                        </p:tgtEl>
                                        <p:attrNameLst>
                                          <p:attrName>ppt_x</p:attrName>
                                          <p:attrName>ppt_y</p:attrName>
                                        </p:attrNameLst>
                                      </p:cBhvr>
                                      <p:rCtr x="-16667" y="62222"/>
                                    </p:animMotion>
                                  </p:childTnLst>
                                </p:cTn>
                              </p:par>
                              <p:par>
                                <p:cTn id="17" presetID="49" presetClass="path" presetSubtype="0" accel="50000" decel="50000" fill="hold" grpId="0" nodeType="withEffect">
                                  <p:stCondLst>
                                    <p:cond delay="600"/>
                                  </p:stCondLst>
                                  <p:childTnLst>
                                    <p:animMotion origin="layout" path="M -3.33333E-6 -3.33333E-6 L 0.8 1.10602 " pathEditMode="relative" rAng="0" ptsTypes="AA">
                                      <p:cBhvr>
                                        <p:cTn id="18" dur="1000" fill="hold"/>
                                        <p:tgtEl>
                                          <p:spTgt spid="12"/>
                                        </p:tgtEl>
                                        <p:attrNameLst>
                                          <p:attrName>ppt_x</p:attrName>
                                          <p:attrName>ppt_y</p:attrName>
                                        </p:attrNameLst>
                                      </p:cBhvr>
                                      <p:rCtr x="40000" y="55301"/>
                                    </p:animMotion>
                                  </p:childTnLst>
                                </p:cTn>
                              </p:par>
                              <p:par>
                                <p:cTn id="19" presetID="49" presetClass="path" presetSubtype="0" accel="50000" decel="50000" fill="hold" grpId="0" nodeType="withEffect">
                                  <p:stCondLst>
                                    <p:cond delay="600"/>
                                  </p:stCondLst>
                                  <p:childTnLst>
                                    <p:animMotion origin="layout" path="M -3.33333E-6 1.11111E-6 L 0.65834 -1.15556 " pathEditMode="relative" rAng="0" ptsTypes="AA">
                                      <p:cBhvr>
                                        <p:cTn id="20" dur="1000" fill="hold"/>
                                        <p:tgtEl>
                                          <p:spTgt spid="13"/>
                                        </p:tgtEl>
                                        <p:attrNameLst>
                                          <p:attrName>ppt_x</p:attrName>
                                          <p:attrName>ppt_y</p:attrName>
                                        </p:attrNameLst>
                                      </p:cBhvr>
                                      <p:rCtr x="32917" y="-57778"/>
                                    </p:animMotion>
                                  </p:childTnLst>
                                </p:cTn>
                              </p:par>
                              <p:par>
                                <p:cTn id="21" presetID="49" presetClass="path" presetSubtype="0" accel="50000" decel="50000" fill="hold" grpId="0" nodeType="withEffect">
                                  <p:stCondLst>
                                    <p:cond delay="800"/>
                                  </p:stCondLst>
                                  <p:childTnLst>
                                    <p:animMotion origin="layout" path="M -3.33333E-6 1.11111E-6 L 0.65834 -1.15556 " pathEditMode="relative" rAng="0" ptsTypes="AA">
                                      <p:cBhvr>
                                        <p:cTn id="22" dur="1000" fill="hold"/>
                                        <p:tgtEl>
                                          <p:spTgt spid="14"/>
                                        </p:tgtEl>
                                        <p:attrNameLst>
                                          <p:attrName>ppt_x</p:attrName>
                                          <p:attrName>ppt_y</p:attrName>
                                        </p:attrNameLst>
                                      </p:cBhvr>
                                      <p:rCtr x="32917" y="-57778"/>
                                    </p:animMotion>
                                  </p:childTnLst>
                                </p:cTn>
                              </p:par>
                              <p:par>
                                <p:cTn id="23" presetID="42" presetClass="path" presetSubtype="0" accel="50000" decel="50000" fill="hold" grpId="0" nodeType="withEffect">
                                  <p:stCondLst>
                                    <p:cond delay="1100"/>
                                  </p:stCondLst>
                                  <p:childTnLst>
                                    <p:animMotion origin="layout" path="M 4.16667E-6 4.07407E-6 L -0.00157 1.17268 " pathEditMode="relative" rAng="0" ptsTypes="AA">
                                      <p:cBhvr>
                                        <p:cTn id="24" dur="1000" fill="hold"/>
                                        <p:tgtEl>
                                          <p:spTgt spid="29"/>
                                        </p:tgtEl>
                                        <p:attrNameLst>
                                          <p:attrName>ppt_x</p:attrName>
                                          <p:attrName>ppt_y</p:attrName>
                                        </p:attrNameLst>
                                      </p:cBhvr>
                                      <p:rCtr x="-87" y="58634"/>
                                    </p:animMotion>
                                  </p:childTnLst>
                                </p:cTn>
                              </p:par>
                              <p:par>
                                <p:cTn id="25" presetID="49" presetClass="path" presetSubtype="0" accel="50000" decel="50000" fill="hold" grpId="0" nodeType="withEffect">
                                  <p:stCondLst>
                                    <p:cond delay="1200"/>
                                  </p:stCondLst>
                                  <p:childTnLst>
                                    <p:animMotion origin="layout" path="M -0.04167 0.06667 L -0.03333 -1.14444 " pathEditMode="relative" rAng="0" ptsTypes="AA">
                                      <p:cBhvr>
                                        <p:cTn id="26" dur="1000" fill="hold"/>
                                        <p:tgtEl>
                                          <p:spTgt spid="15"/>
                                        </p:tgtEl>
                                        <p:attrNameLst>
                                          <p:attrName>ppt_x</p:attrName>
                                          <p:attrName>ppt_y</p:attrName>
                                        </p:attrNameLst>
                                      </p:cBhvr>
                                      <p:rCtr x="417" y="-60556"/>
                                    </p:animMotion>
                                  </p:childTnLst>
                                </p:cTn>
                              </p:par>
                              <p:par>
                                <p:cTn id="27"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8" dur="1000" fill="hold"/>
                                        <p:tgtEl>
                                          <p:spTgt spid="30"/>
                                        </p:tgtEl>
                                        <p:attrNameLst>
                                          <p:attrName>ppt_x</p:attrName>
                                          <p:attrName>ppt_y</p:attrName>
                                        </p:attrNameLst>
                                      </p:cBhvr>
                                      <p:rCtr x="91667" y="3796"/>
                                    </p:animMotion>
                                  </p:childTnLst>
                                </p:cTn>
                              </p:par>
                              <p:par>
                                <p:cTn id="29" presetID="49" presetClass="path" presetSubtype="0" accel="50000" decel="50000" fill="hold" grpId="0" nodeType="withEffect">
                                  <p:stCondLst>
                                    <p:cond delay="1600"/>
                                  </p:stCondLst>
                                  <p:childTnLst>
                                    <p:animMotion origin="layout" path="M -3.33333E-6 -3.33333E-6 L 0.175 1.2 " pathEditMode="relative" rAng="0" ptsTypes="AA">
                                      <p:cBhvr>
                                        <p:cTn id="30" dur="1000" fill="hold"/>
                                        <p:tgtEl>
                                          <p:spTgt spid="16"/>
                                        </p:tgtEl>
                                        <p:attrNameLst>
                                          <p:attrName>ppt_x</p:attrName>
                                          <p:attrName>ppt_y</p:attrName>
                                        </p:attrNameLst>
                                      </p:cBhvr>
                                      <p:rCtr x="8750" y="60000"/>
                                    </p:animMotion>
                                  </p:childTnLst>
                                </p:cTn>
                              </p:par>
                              <p:par>
                                <p:cTn id="31" presetID="49" presetClass="path" presetSubtype="0" accel="50000" decel="50000" fill="hold" grpId="0" nodeType="withEffect">
                                  <p:stCondLst>
                                    <p:cond delay="1800"/>
                                  </p:stCondLst>
                                  <p:childTnLst>
                                    <p:animMotion origin="layout" path="M -0.0401 -0.04444 L -1.0901 -1.27777 " pathEditMode="relative" rAng="0" ptsTypes="AA">
                                      <p:cBhvr>
                                        <p:cTn id="32" dur="1000" fill="hold"/>
                                        <p:tgtEl>
                                          <p:spTgt spid="22"/>
                                        </p:tgtEl>
                                        <p:attrNameLst>
                                          <p:attrName>ppt_x</p:attrName>
                                          <p:attrName>ppt_y</p:attrName>
                                        </p:attrNameLst>
                                      </p:cBhvr>
                                      <p:rCtr x="-52500" y="-61667"/>
                                    </p:animMotion>
                                  </p:childTnLst>
                                </p:cTn>
                              </p:par>
                              <p:par>
                                <p:cTn id="33" presetID="49" presetClass="path" presetSubtype="0" accel="50000" decel="50000" fill="hold" grpId="0" nodeType="withEffect">
                                  <p:stCondLst>
                                    <p:cond delay="2000"/>
                                  </p:stCondLst>
                                  <p:childTnLst>
                                    <p:animMotion origin="layout" path="M 0.56441 -0.04444 L 1.22274 -1.2 " pathEditMode="relative" rAng="0" ptsTypes="AA">
                                      <p:cBhvr>
                                        <p:cTn id="34" dur="1000" fill="hold"/>
                                        <p:tgtEl>
                                          <p:spTgt spid="31"/>
                                        </p:tgtEl>
                                        <p:attrNameLst>
                                          <p:attrName>ppt_x</p:attrName>
                                          <p:attrName>ppt_y</p:attrName>
                                        </p:attrNameLst>
                                      </p:cBhvr>
                                      <p:rCtr x="32917" y="-57778"/>
                                    </p:animMotion>
                                  </p:childTnLst>
                                </p:cTn>
                              </p:par>
                              <p:par>
                                <p:cTn id="35" presetID="49" presetClass="path" presetSubtype="0" accel="50000" decel="50000" fill="hold" grpId="0" nodeType="withEffect">
                                  <p:stCondLst>
                                    <p:cond delay="2200"/>
                                  </p:stCondLst>
                                  <p:childTnLst>
                                    <p:animMotion origin="layout" path="M -3.33333E-6 1.11111E-6 L 0.65834 -1.15556 " pathEditMode="relative" rAng="0" ptsTypes="AA">
                                      <p:cBhvr>
                                        <p:cTn id="36" dur="1000" fill="hold"/>
                                        <p:tgtEl>
                                          <p:spTgt spid="21"/>
                                        </p:tgtEl>
                                        <p:attrNameLst>
                                          <p:attrName>ppt_x</p:attrName>
                                          <p:attrName>ppt_y</p:attrName>
                                        </p:attrNameLst>
                                      </p:cBhvr>
                                      <p:rCtr x="32917" y="-57778"/>
                                    </p:animMotion>
                                  </p:childTnLst>
                                </p:cTn>
                              </p:par>
                              <p:par>
                                <p:cTn id="37" presetID="49" presetClass="path" presetSubtype="0" accel="50000" decel="50000" fill="hold" grpId="0" nodeType="withEffect">
                                  <p:stCondLst>
                                    <p:cond delay="2600"/>
                                  </p:stCondLst>
                                  <p:childTnLst>
                                    <p:animMotion origin="layout" path="M 0 -4.21965E-6 L -1.4 0.85758 " pathEditMode="relative" rAng="0" ptsTypes="AA">
                                      <p:cBhvr>
                                        <p:cTn id="38" dur="1000" fill="hold"/>
                                        <p:tgtEl>
                                          <p:spTgt spid="32"/>
                                        </p:tgtEl>
                                        <p:attrNameLst>
                                          <p:attrName>ppt_x</p:attrName>
                                          <p:attrName>ppt_y</p:attrName>
                                        </p:attrNameLst>
                                      </p:cBhvr>
                                      <p:rCtr x="-70000" y="42867"/>
                                    </p:animMotion>
                                  </p:childTnLst>
                                </p:cTn>
                              </p:par>
                              <p:par>
                                <p:cTn id="39" presetID="49" presetClass="path" presetSubtype="0" accel="50000" decel="50000" fill="hold" grpId="0" nodeType="withEffect">
                                  <p:stCondLst>
                                    <p:cond delay="2800"/>
                                  </p:stCondLst>
                                  <p:childTnLst>
                                    <p:animMotion origin="layout" path="M 3.33333E-6 3.33333E-6 L -1.49167 0.11111 " pathEditMode="relative" rAng="0" ptsTypes="AA">
                                      <p:cBhvr>
                                        <p:cTn id="40" dur="1000" fill="hold"/>
                                        <p:tgtEl>
                                          <p:spTgt spid="17"/>
                                        </p:tgtEl>
                                        <p:attrNameLst>
                                          <p:attrName>ppt_x</p:attrName>
                                          <p:attrName>ppt_y</p:attrName>
                                        </p:attrNameLst>
                                      </p:cBhvr>
                                      <p:rCtr x="-74583" y="5556"/>
                                    </p:animMotion>
                                  </p:childTnLst>
                                </p:cTn>
                              </p:par>
                              <p:par>
                                <p:cTn id="41" presetID="37" presetClass="path" presetSubtype="0" accel="50000" decel="50000" fill="hold" grpId="0" nodeType="withEffect">
                                  <p:stCondLst>
                                    <p:cond delay="3200"/>
                                  </p:stCondLst>
                                  <p:childTnLst>
                                    <p:animMotion origin="layout" path="M -5.55112E-17 -0.27777 L 0.47344 -0.03379 C 0.57257 0.02153 0.72118 0.05394 0.87569 0.05394 C 1.05243 0.05394 1.19358 0.02153 1.29271 -0.03379 L 1.76667 -0.27777 " pathEditMode="relative" rAng="0" ptsTypes="FffFF">
                                      <p:cBhvr>
                                        <p:cTn id="42" dur="1000" fill="hold"/>
                                        <p:tgtEl>
                                          <p:spTgt spid="19"/>
                                        </p:tgtEl>
                                        <p:attrNameLst>
                                          <p:attrName>ppt_x</p:attrName>
                                          <p:attrName>ppt_y</p:attrName>
                                        </p:attrNameLst>
                                      </p:cBhvr>
                                      <p:rCtr x="88333" y="16574"/>
                                    </p:animMotion>
                                  </p:childTnLst>
                                </p:cTn>
                              </p:par>
                              <p:par>
                                <p:cTn id="43" presetID="49" presetClass="path" presetSubtype="0" accel="50000" decel="50000" fill="hold" grpId="0" nodeType="withEffect">
                                  <p:stCondLst>
                                    <p:cond delay="3500"/>
                                  </p:stCondLst>
                                  <p:childTnLst>
                                    <p:animMotion origin="layout" path="M 0 -4.21965E-6 L -1.4 0.85758 " pathEditMode="relative" rAng="0" ptsTypes="AA">
                                      <p:cBhvr>
                                        <p:cTn id="44" dur="1000" fill="hold"/>
                                        <p:tgtEl>
                                          <p:spTgt spid="33"/>
                                        </p:tgtEl>
                                        <p:attrNameLst>
                                          <p:attrName>ppt_x</p:attrName>
                                          <p:attrName>ppt_y</p:attrName>
                                        </p:attrNameLst>
                                      </p:cBhvr>
                                      <p:rCtr x="-70000" y="42867"/>
                                    </p:animMotion>
                                  </p:childTnLst>
                                </p:cTn>
                              </p:par>
                              <p:par>
                                <p:cTn id="45" presetID="49" presetClass="path" presetSubtype="0" accel="50000" decel="50000" fill="hold" grpId="0" nodeType="withEffect">
                                  <p:stCondLst>
                                    <p:cond delay="3700"/>
                                  </p:stCondLst>
                                  <p:childTnLst>
                                    <p:animMotion origin="layout" path="M 0.025 -0.2 L -1.46666 -0.08889 " pathEditMode="relative" rAng="0" ptsTypes="AA">
                                      <p:cBhvr>
                                        <p:cTn id="46" dur="1000" fill="hold"/>
                                        <p:tgtEl>
                                          <p:spTgt spid="18"/>
                                        </p:tgtEl>
                                        <p:attrNameLst>
                                          <p:attrName>ppt_x</p:attrName>
                                          <p:attrName>ppt_y</p:attrName>
                                        </p:attrNameLst>
                                      </p:cBhvr>
                                      <p:rCtr x="-74583" y="5556"/>
                                    </p:animMotion>
                                  </p:childTnLst>
                                </p:cTn>
                              </p:par>
                              <p:par>
                                <p:cTn id="47" presetID="49" presetClass="path" presetSubtype="0" accel="50000" decel="50000" fill="hold" grpId="0" nodeType="withEffect">
                                  <p:stCondLst>
                                    <p:cond delay="4000"/>
                                  </p:stCondLst>
                                  <p:childTnLst>
                                    <p:animMotion origin="layout" path="M 0 -2.22222E-6 L -0.33333 1.24445 " pathEditMode="relative" rAng="0" ptsTypes="AA">
                                      <p:cBhvr>
                                        <p:cTn id="48" dur="1000" fill="hold"/>
                                        <p:tgtEl>
                                          <p:spTgt spid="27"/>
                                        </p:tgtEl>
                                        <p:attrNameLst>
                                          <p:attrName>ppt_x</p:attrName>
                                          <p:attrName>ppt_y</p:attrName>
                                        </p:attrNameLst>
                                      </p:cBhvr>
                                      <p:rCtr x="-16667" y="62222"/>
                                    </p:animMotion>
                                  </p:childTnLst>
                                </p:cTn>
                              </p:par>
                              <p:par>
                                <p:cTn id="49" presetID="49" presetClass="path" presetSubtype="0" accel="50000" decel="50000" fill="hold" grpId="0" nodeType="withEffect">
                                  <p:stCondLst>
                                    <p:cond delay="4100"/>
                                  </p:stCondLst>
                                  <p:childTnLst>
                                    <p:animMotion origin="layout" path="M -3.33333E-6 -3.33333E-6 L 0.175 1.2 " pathEditMode="relative" rAng="0" ptsTypes="AA">
                                      <p:cBhvr>
                                        <p:cTn id="50" dur="1000" fill="hold"/>
                                        <p:tgtEl>
                                          <p:spTgt spid="28"/>
                                        </p:tgtEl>
                                        <p:attrNameLst>
                                          <p:attrName>ppt_x</p:attrName>
                                          <p:attrName>ppt_y</p:attrName>
                                        </p:attrNameLst>
                                      </p:cBhvr>
                                      <p:rCtr x="8750" y="60000"/>
                                    </p:animMotion>
                                  </p:childTnLst>
                                </p:cTn>
                              </p:par>
                              <p:par>
                                <p:cTn id="51" presetID="10" presetClass="exit" presetSubtype="0" fill="hold" nodeType="withEffect">
                                  <p:stCondLst>
                                    <p:cond delay="0"/>
                                  </p:stCondLst>
                                  <p:childTnLst>
                                    <p:animEffect transition="out" filter="fade">
                                      <p:cBhvr>
                                        <p:cTn id="52" dur="5000"/>
                                        <p:tgtEl>
                                          <p:spTgt spid="34"/>
                                        </p:tgtEl>
                                      </p:cBhvr>
                                    </p:animEffect>
                                    <p:set>
                                      <p:cBhvr>
                                        <p:cTn id="53" dur="1" fill="hold">
                                          <p:stCondLst>
                                            <p:cond delay="49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4" grpId="0" animBg="1"/>
      <p:bldP spid="27" grpId="0" animBg="1"/>
      <p:bldP spid="28" grpId="0" animBg="1"/>
      <p:bldP spid="29" grpId="0" animBg="1"/>
      <p:bldP spid="30" grpId="0" animBg="1"/>
      <p:bldP spid="31" grpId="0" animBg="1"/>
      <p:bldP spid="32"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60526"/>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a:t>
            </a:r>
            <a:r>
              <a:rPr lang="en-US" sz="2400" dirty="0" smtClean="0">
                <a:sym typeface="Wingdings" pitchFamily="2" charset="2"/>
              </a:rPr>
              <a:t>Magnitude</a:t>
            </a:r>
            <a:endParaRPr lang="en-US" sz="2400" dirty="0"/>
          </a:p>
        </p:txBody>
      </p:sp>
    </p:spTree>
    <p:extLst>
      <p:ext uri="{BB962C8B-B14F-4D97-AF65-F5344CB8AC3E}">
        <p14:creationId xmlns:p14="http://schemas.microsoft.com/office/powerpoint/2010/main" val="1090201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37" y="1400175"/>
            <a:ext cx="43910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Behavioral Performance </a:t>
            </a:r>
            <a:r>
              <a:rPr lang="en-US" sz="2400" dirty="0" smtClean="0">
                <a:sym typeface="Wingdings" pitchFamily="2" charset="2"/>
              </a:rPr>
              <a:t> BOLD Magnitude</a:t>
            </a:r>
            <a:endParaRPr lang="en-US" sz="2400" dirty="0"/>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60526"/>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27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sp>
        <p:nvSpPr>
          <p:cNvPr id="11" name="TextBox 10"/>
          <p:cNvSpPr txBox="1"/>
          <p:nvPr/>
        </p:nvSpPr>
        <p:spPr>
          <a:xfrm>
            <a:off x="271956" y="228600"/>
            <a:ext cx="6451510" cy="584775"/>
          </a:xfrm>
          <a:prstGeom prst="rect">
            <a:avLst/>
          </a:prstGeom>
          <a:noFill/>
        </p:spPr>
        <p:txBody>
          <a:bodyPr wrap="none" rtlCol="0">
            <a:spAutoFit/>
          </a:bodyPr>
          <a:lstStyle/>
          <a:p>
            <a:r>
              <a:rPr lang="en-US" sz="3200" dirty="0" smtClean="0"/>
              <a:t>Feature Dependent Neural Substrates</a:t>
            </a:r>
            <a:endParaRPr lang="en-US" sz="3200" dirty="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97" y="1439917"/>
            <a:ext cx="41787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349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sp>
        <p:nvSpPr>
          <p:cNvPr id="11" name="TextBox 10"/>
          <p:cNvSpPr txBox="1"/>
          <p:nvPr/>
        </p:nvSpPr>
        <p:spPr>
          <a:xfrm>
            <a:off x="271956" y="228600"/>
            <a:ext cx="6451510" cy="584775"/>
          </a:xfrm>
          <a:prstGeom prst="rect">
            <a:avLst/>
          </a:prstGeom>
          <a:noFill/>
        </p:spPr>
        <p:txBody>
          <a:bodyPr wrap="none" rtlCol="0">
            <a:spAutoFit/>
          </a:bodyPr>
          <a:lstStyle/>
          <a:p>
            <a:r>
              <a:rPr lang="en-US" sz="3200" dirty="0" smtClean="0"/>
              <a:t>Feature Dependent Neural Substrates</a:t>
            </a:r>
            <a:endParaRPr lang="en-US" sz="3200" dirty="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97" y="1439917"/>
            <a:ext cx="41787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4463573" y="1143000"/>
            <a:ext cx="4375627" cy="4896225"/>
            <a:chOff x="4753303" y="1143000"/>
            <a:chExt cx="4375627" cy="4896225"/>
          </a:xfrm>
        </p:grpSpPr>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303" y="1143000"/>
              <a:ext cx="3857297" cy="489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016766" y="1351736"/>
              <a:ext cx="1112164" cy="646331"/>
            </a:xfrm>
            <a:prstGeom prst="rect">
              <a:avLst/>
            </a:prstGeom>
            <a:noFill/>
          </p:spPr>
          <p:txBody>
            <a:bodyPr wrap="none" rtlCol="0">
              <a:spAutoFit/>
            </a:bodyPr>
            <a:lstStyle/>
            <a:p>
              <a:r>
                <a:rPr lang="en-US" dirty="0" smtClean="0"/>
                <a:t>to objects</a:t>
              </a:r>
            </a:p>
            <a:p>
              <a:pPr algn="ctr"/>
              <a:r>
                <a:rPr lang="en-US" dirty="0"/>
                <a:t>i</a:t>
              </a:r>
              <a:r>
                <a:rPr lang="en-US" dirty="0" smtClean="0"/>
                <a:t>n noise</a:t>
              </a:r>
              <a:endParaRPr lang="en-US" dirty="0"/>
            </a:p>
          </p:txBody>
        </p:sp>
      </p:grpSp>
    </p:spTree>
    <p:extLst>
      <p:ext uri="{BB962C8B-B14F-4D97-AF65-F5344CB8AC3E}">
        <p14:creationId xmlns:p14="http://schemas.microsoft.com/office/powerpoint/2010/main" val="2880575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7795660" cy="584775"/>
          </a:xfrm>
          <a:prstGeom prst="rect">
            <a:avLst/>
          </a:prstGeom>
          <a:noFill/>
        </p:spPr>
        <p:txBody>
          <a:bodyPr wrap="none" rtlCol="0">
            <a:spAutoFit/>
          </a:bodyPr>
          <a:lstStyle/>
          <a:p>
            <a:r>
              <a:rPr lang="en-US" sz="3200" dirty="0" smtClean="0"/>
              <a:t>Conceptual Overview: Attention &amp; Awareness</a:t>
            </a:r>
            <a:endParaRPr lang="en-US" sz="3200" dirty="0"/>
          </a:p>
        </p:txBody>
      </p:sp>
      <p:sp>
        <p:nvSpPr>
          <p:cNvPr id="2" name="TextBox 1"/>
          <p:cNvSpPr txBox="1"/>
          <p:nvPr/>
        </p:nvSpPr>
        <p:spPr>
          <a:xfrm>
            <a:off x="271956" y="1066800"/>
            <a:ext cx="8338644" cy="4154984"/>
          </a:xfrm>
          <a:prstGeom prst="rect">
            <a:avLst/>
          </a:prstGeom>
          <a:noFill/>
        </p:spPr>
        <p:txBody>
          <a:bodyPr wrap="square" rtlCol="0">
            <a:spAutoFit/>
          </a:bodyPr>
          <a:lstStyle/>
          <a:p>
            <a:r>
              <a:rPr lang="en-US" sz="2400" dirty="0" smtClean="0"/>
              <a:t> “</a:t>
            </a:r>
            <a:r>
              <a:rPr lang="en-US" sz="2400" i="1" dirty="0" smtClean="0"/>
              <a:t>Recent </a:t>
            </a:r>
            <a:r>
              <a:rPr lang="en-US" sz="2400" i="1" dirty="0"/>
              <a:t>research has slowly corroded a belief that selective attention and consciousness are so tightly entangled that they cannot be individually </a:t>
            </a:r>
            <a:r>
              <a:rPr lang="en-US" sz="2400" i="1" dirty="0" smtClean="0"/>
              <a:t>examined</a:t>
            </a:r>
            <a:r>
              <a:rPr lang="en-US" sz="2400" dirty="0" smtClean="0"/>
              <a:t>.” (van </a:t>
            </a:r>
            <a:r>
              <a:rPr lang="en-US" sz="2400" dirty="0" err="1" smtClean="0"/>
              <a:t>Boxtel</a:t>
            </a:r>
            <a:r>
              <a:rPr lang="en-US" sz="2400" dirty="0" smtClean="0"/>
              <a:t> et al. 2010)</a:t>
            </a:r>
          </a:p>
          <a:p>
            <a:endParaRPr lang="en-US" sz="2400" dirty="0"/>
          </a:p>
          <a:p>
            <a:r>
              <a:rPr lang="en-US" sz="2400" dirty="0" smtClean="0"/>
              <a:t>Instead of focusing on dissociating attention and awareness, we should be focused on understanding their neural substrates.</a:t>
            </a:r>
          </a:p>
          <a:p>
            <a:endParaRPr lang="en-US" sz="2400" dirty="0"/>
          </a:p>
          <a:p>
            <a:r>
              <a:rPr lang="en-US" sz="2400" dirty="0" smtClean="0"/>
              <a:t>Attention: Local feature-specific modulation of neural activity</a:t>
            </a:r>
          </a:p>
          <a:p>
            <a:endParaRPr lang="en-US" sz="2400" dirty="0"/>
          </a:p>
          <a:p>
            <a:r>
              <a:rPr lang="en-US" sz="2400" dirty="0" smtClean="0"/>
              <a:t>Awareness: A downstream process, dependent in an uncertain manner on attention.</a:t>
            </a:r>
          </a:p>
        </p:txBody>
      </p:sp>
      <p:grpSp>
        <p:nvGrpSpPr>
          <p:cNvPr id="4" name="Group 3"/>
          <p:cNvGrpSpPr/>
          <p:nvPr/>
        </p:nvGrpSpPr>
        <p:grpSpPr>
          <a:xfrm>
            <a:off x="1476676" y="5046948"/>
            <a:ext cx="6398263" cy="1785438"/>
            <a:chOff x="1476676" y="5046948"/>
            <a:chExt cx="6398263" cy="1785438"/>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999995" y="5046948"/>
              <a:ext cx="1932128" cy="178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932123" y="5046949"/>
              <a:ext cx="1942816" cy="178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76676" y="5680841"/>
              <a:ext cx="2585836" cy="369332"/>
            </a:xfrm>
            <a:prstGeom prst="rect">
              <a:avLst/>
            </a:prstGeom>
            <a:noFill/>
          </p:spPr>
          <p:txBody>
            <a:bodyPr wrap="none" rtlCol="0">
              <a:spAutoFit/>
            </a:bodyPr>
            <a:lstStyle/>
            <a:p>
              <a:r>
                <a:rPr lang="en-US" dirty="0" smtClean="0"/>
                <a:t>Computational Modeling:</a:t>
              </a:r>
              <a:endParaRPr lang="en-US" dirty="0"/>
            </a:p>
          </p:txBody>
        </p:sp>
      </p:grpSp>
    </p:spTree>
    <p:extLst>
      <p:ext uri="{BB962C8B-B14F-4D97-AF65-F5344CB8AC3E}">
        <p14:creationId xmlns:p14="http://schemas.microsoft.com/office/powerpoint/2010/main" val="271612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7318222" cy="584775"/>
          </a:xfrm>
          <a:prstGeom prst="rect">
            <a:avLst/>
          </a:prstGeom>
          <a:noFill/>
        </p:spPr>
        <p:txBody>
          <a:bodyPr wrap="none" rtlCol="0">
            <a:spAutoFit/>
          </a:bodyPr>
          <a:lstStyle/>
          <a:p>
            <a:r>
              <a:rPr lang="en-US" sz="3200" dirty="0" smtClean="0"/>
              <a:t>Separating Selective </a:t>
            </a:r>
            <a:r>
              <a:rPr lang="en-US" sz="3200" dirty="0" smtClean="0"/>
              <a:t>from Spatial Attention</a:t>
            </a:r>
            <a:endParaRPr lang="en-US"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1066800"/>
            <a:ext cx="6618287"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1262063" y="6391275"/>
            <a:ext cx="66182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262063" y="1066800"/>
            <a:ext cx="0" cy="5324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657600" y="6391275"/>
            <a:ext cx="889987" cy="461665"/>
          </a:xfrm>
          <a:prstGeom prst="rect">
            <a:avLst/>
          </a:prstGeom>
          <a:noFill/>
        </p:spPr>
        <p:txBody>
          <a:bodyPr wrap="none" rtlCol="0">
            <a:spAutoFit/>
          </a:bodyPr>
          <a:lstStyle/>
          <a:p>
            <a:r>
              <a:rPr lang="en-US" sz="2400" dirty="0" smtClean="0"/>
              <a:t>Noise</a:t>
            </a:r>
            <a:endParaRPr lang="en-US" sz="2400" dirty="0"/>
          </a:p>
        </p:txBody>
      </p:sp>
      <p:sp>
        <p:nvSpPr>
          <p:cNvPr id="9" name="TextBox 8"/>
          <p:cNvSpPr txBox="1"/>
          <p:nvPr/>
        </p:nvSpPr>
        <p:spPr>
          <a:xfrm rot="16200000">
            <a:off x="271956" y="3124200"/>
            <a:ext cx="1239635" cy="461665"/>
          </a:xfrm>
          <a:prstGeom prst="rect">
            <a:avLst/>
          </a:prstGeom>
          <a:noFill/>
        </p:spPr>
        <p:txBody>
          <a:bodyPr wrap="none" rtlCol="0">
            <a:spAutoFit/>
          </a:bodyPr>
          <a:lstStyle/>
          <a:p>
            <a:r>
              <a:rPr lang="en-US" sz="2400" dirty="0" smtClean="0"/>
              <a:t>Contrast</a:t>
            </a:r>
            <a:endParaRPr lang="en-US" sz="2400" dirty="0"/>
          </a:p>
        </p:txBody>
      </p:sp>
    </p:spTree>
    <p:extLst>
      <p:ext uri="{BB962C8B-B14F-4D97-AF65-F5344CB8AC3E}">
        <p14:creationId xmlns:p14="http://schemas.microsoft.com/office/powerpoint/2010/main" val="3703358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
        <p:nvSpPr>
          <p:cNvPr id="7" name="TextBox 6"/>
          <p:cNvSpPr txBox="1"/>
          <p:nvPr/>
        </p:nvSpPr>
        <p:spPr>
          <a:xfrm>
            <a:off x="2209800" y="2209800"/>
            <a:ext cx="152400" cy="369332"/>
          </a:xfrm>
          <a:prstGeom prst="rect">
            <a:avLst/>
          </a:prstGeom>
          <a:noFill/>
        </p:spPr>
        <p:txBody>
          <a:bodyPr wrap="square" rtlCol="0">
            <a:spAutoFit/>
          </a:bodyPr>
          <a:lstStyle/>
          <a:p>
            <a:endParaRPr lang="en-US" dirty="0"/>
          </a:p>
        </p:txBody>
      </p:sp>
      <p:pic>
        <p:nvPicPr>
          <p:cNvPr id="18434" name="Picture 2" descr="C:\Users\Dan\proj\att_awe\images\built\con039noi05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475" y="865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Dan\proj\att_awe\images\built\con050noi079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9" y="86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Dan\proj\att_awe\images\built\con088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7474" y="3923227"/>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C:\Users\Dan\proj\att_awe\images\built\con049noi05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3998"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Users\Dan\proj\att_awe\images\built\con083noi050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4191000" y="2704028"/>
            <a:ext cx="1143000" cy="1219200"/>
            <a:chOff x="3810000" y="2921876"/>
            <a:chExt cx="1143000" cy="1219200"/>
          </a:xfrm>
        </p:grpSpPr>
        <p:cxnSp>
          <p:nvCxnSpPr>
            <p:cNvPr id="4" name="Straight Connector 3"/>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72302"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971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pic>
        <p:nvPicPr>
          <p:cNvPr id="19460" name="Picture 4"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474" y="2368186"/>
            <a:ext cx="1533525" cy="1838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047875" y="2209800"/>
            <a:ext cx="152400" cy="369332"/>
          </a:xfrm>
          <a:prstGeom prst="rect">
            <a:avLst/>
          </a:prstGeom>
          <a:noFill/>
        </p:spPr>
        <p:txBody>
          <a:bodyPr wrap="square" rtlCol="0">
            <a:spAutoFit/>
          </a:bodyPr>
          <a:lstStyle/>
          <a:p>
            <a:endParaRPr lang="en-US" dirty="0"/>
          </a:p>
        </p:txBody>
      </p:sp>
      <p:pic>
        <p:nvPicPr>
          <p:cNvPr id="18434" name="Picture 2" descr="C:\Users\Dan\proj\att_awe\images\built\con039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550" y="865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Dan\proj\att_awe\images\built\con050noi079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2074" y="86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Dan\proj\att_awe\images\built\con088noi05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49" y="3923227"/>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C:\Users\Dan\proj\att_awe\images\built\con049noi050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073"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Users\Dan\proj\att_awe\images\built\con083noi050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2075"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4029075" y="2704028"/>
            <a:ext cx="1143000" cy="1219200"/>
            <a:chOff x="3810000" y="2921876"/>
            <a:chExt cx="1143000" cy="1219200"/>
          </a:xfrm>
        </p:grpSpPr>
        <p:cxnSp>
          <p:nvCxnSpPr>
            <p:cNvPr id="4" name="Straight Connector 3"/>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459" name="Picture 3"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74" y="2368187"/>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C:\Users\Dan\proj\att_awe\images\brazil_faces\f\178a.jpg"/>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contrast="-64000"/>
                    </a14:imgEffect>
                  </a14:imgLayer>
                </a14:imgProps>
              </a:ext>
              <a:ext uri="{28A0092B-C50C-407E-A947-70E740481C1C}">
                <a14:useLocalDpi xmlns:a14="http://schemas.microsoft.com/office/drawing/2010/main" val="0"/>
              </a:ext>
            </a:extLst>
          </a:blip>
          <a:srcRect/>
          <a:stretch>
            <a:fillRect/>
          </a:stretch>
        </p:blipFill>
        <p:spPr bwMode="auto">
          <a:xfrm>
            <a:off x="7229475" y="2373864"/>
            <a:ext cx="1533524" cy="182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77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800"/>
                                  </p:stCondLst>
                                  <p:childTnLst>
                                    <p:set>
                                      <p:cBhvr>
                                        <p:cTn id="6" dur="1" fill="hold">
                                          <p:stCondLst>
                                            <p:cond delay="0"/>
                                          </p:stCondLst>
                                        </p:cTn>
                                        <p:tgtEl>
                                          <p:spTgt spid="19462"/>
                                        </p:tgtEl>
                                        <p:attrNameLst>
                                          <p:attrName>style.visibility</p:attrName>
                                        </p:attrNameLst>
                                      </p:cBhvr>
                                      <p:to>
                                        <p:strVal val="visible"/>
                                      </p:to>
                                    </p:set>
                                  </p:childTnLst>
                                </p:cTn>
                              </p:par>
                              <p:par>
                                <p:cTn id="7" presetID="1" presetClass="exit" presetSubtype="0" fill="hold" nodeType="withEffect">
                                  <p:stCondLst>
                                    <p:cond delay="900"/>
                                  </p:stCondLst>
                                  <p:childTnLst>
                                    <p:set>
                                      <p:cBhvr>
                                        <p:cTn id="8" dur="1" fill="hold">
                                          <p:stCondLst>
                                            <p:cond delay="0"/>
                                          </p:stCondLst>
                                        </p:cTn>
                                        <p:tgtEl>
                                          <p:spTgt spid="194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3954096" cy="584775"/>
          </a:xfrm>
          <a:prstGeom prst="rect">
            <a:avLst/>
          </a:prstGeom>
          <a:noFill/>
        </p:spPr>
        <p:txBody>
          <a:bodyPr wrap="none" rtlCol="0">
            <a:spAutoFit/>
          </a:bodyPr>
          <a:lstStyle/>
          <a:p>
            <a:r>
              <a:rPr lang="en-US" sz="3200" dirty="0" smtClean="0"/>
              <a:t>Attention * Awareness</a:t>
            </a:r>
            <a:endParaRPr lang="en-US" sz="3200" dirty="0"/>
          </a:p>
        </p:txBody>
      </p:sp>
      <p:sp>
        <p:nvSpPr>
          <p:cNvPr id="4" name="AutoShape 2" descr="data:image/png;base64,iVBORw0KGgoAAAANSUhEUgAABUAAAAPACAYAAAD0ZtPZAAAD8GlDQ1BJQ0MgUHJvZmlsZQAAOI2NVd1v21QUP4lvXKQWP6Cxjg4Vi69VU1u5GxqtxgZJk6XpQhq5zdgqpMl1bhpT1za2021Vn/YCbwz4A4CyBx6QeEIaDMT2su0BtElTQRXVJKQ9dNpAaJP2gqpwrq9Tu13GuJGvfznndz7v0TVAx1ea45hJGWDe8l01n5GPn5iWO1YhCc9BJ/RAp6Z7TrpcLgIuxoVH1sNfIcHeNwfa6/9zdVappwMknkJsVz19HvFpgJSpO64PIN5G+fAp30Hc8TziHS4miFhheJbjLMMzHB8POFPqKGKWi6TXtSriJcT9MzH5bAzzHIK1I08t6hq6zHpRdu2aYdJYuk9Q/881bzZa8Xrx6fLmJo/iu4/VXnfH1BB/rmu5ScQvI77m+BkmfxXxvcZcJY14L0DymZp7pML5yTcW61PvIN6JuGr4halQvmjNlCa4bXJ5zj6qhpxrujeKPYMXEd+q00KR5yNAlWZzrF+Ie+uNsdC/MO4tTOZafhbroyXuR3Df08bLiHsQf+ja6gTPWVimZl7l/oUrjl8OcxDWLbNU5D6JRL2gxkDu16fGuC054OMhclsyXTOOFEL+kmMGs4i5kfNuQ62EnBuam8tzP+Q+tSqhz9SuqpZlvR1EfBiOJTSgYMMM7jpYsAEyqJCHDL4dcFFTAwNMlFDUUpQYiadhDmXteeWAw3HEmA2s15k1RmnP4RHuhBybdBOF7MfnICmSQ2SYjIBM3iRvkcMki9IRcnDTthyLz2Ld2fTzPjTQK+Mdg8y5nkZfFO+se9LQr3/09xZr+5GcaSufeAfAww60mAPx+q8u/bAr8rFCLrx7s+vqEkw8qb+p26n11Aruq6m1iJH6PbWGv1VIY25mkNE8PkaQhxfLIF7DZXx80HD/A3l2jLclYs061xNpWCfoB6WHJTjbH0mV35Q/lRXlC+W8cndbl9t2SfhU+Fb4UfhO+F74GWThknBZ+Em4InwjXIyd1ePnY/Psg3pb1TJNu15TMKWMtFt6ScpKL0ivSMXIn9QtDUlj0h7U7N48t3i8eC0GnMC91dX2sTivgloDTgUVeEGHLTizbf5Da9JLhkhh29QOs1luMcScmBXTIIt7xRFxSBxnuJWfuAd1I7jntkyd/pgKaIwVr3MgmDo2q8x6IdB5QH162mcX7ajtnHGN2bov71OU1+U0fqqoXLD0wX5ZM005UHmySz3qLtDqILDvIL+iH6jB9y2x83ok898GOPQX3lk3Itl0A+BrD6D7tUjWh3fis58BXDigN9yF8M5PJH4B8Gr79/F/XRm8m241mw/wvur4BGDj42bzn+Vmc+NL9L8GcMn8F1kAcXgSteGGAABAAElEQVR4AezdCZxcRZ048N/MZHJf5IDcF4T7vpFDULzwvnVhXUXAW3eVP7LqKoqi666K6OquosjqIiqeeCwq4sohp1yBEK4kEAghBHJfk2T+XS/pyfRMz2TOnj6+9fn09OvX79Wr+lbP6+5fV72qa86lkAgQIECAAAECBAgQIECAAAECBAgQIFCFAvVVWCdVIkCAAAECBAgQIECAAAECBAgQIECAQCYgAOqFQIAAAQIECBAgQIAAAQIECBAgQIBA1QoIgFZt06oYAQIECBAgQIAAAQIECBAgQIAAAQICoF4DBAgQIECAAAECBAgQIECAAAECBAhUrYAAaNU2rYoRIECAAAECBAgQIECAAAECBAgQICAA6jVAgAABAgQIECBAgAABAgQIECBAgEDVCgiAVm3TqhgBAgQIECBAgAABAgQIECBAgAABAgKgXgMECBAgQIAAAQIECBAgQIAAAQIECFStgABo1TatihEgQIAAAQIECBAgQIAAAQIECBAgIADqNUCAAAECBAgQIECAAAECBAgQIECAQNUKCIBWbdOqGAECBAgQIECAAAECBAgQIECAAAECAqBeAwQIECBAgAABAgQIECBAgAABAgQIVK2AAGjVNq2KESBAgAABAgQIECBAgAABAgQIECAgAOo1QIAAAQIECBAgQIAAAQIECBAgQIBA1QoIgFZt06oYAQIECBAgQIAAAQIECBAgQIAAAQICoF4DBAgQIECAAAECBAgQIECAAAECBAhUrYAAaNU2rYoRIECAAAECBAgQIECAAAECBAgQICAA6jVAgAABAgQIECBAgAABAgQIECBAgEDVCgiAVm3TqhgBAgQIECBAgAABAgQIECBAgAABAgKgXgMECBAgQIAAAQIECBAgQIAAAQIECFStgABo1TatihEgQIAAAQIECBAgQIAAAQIECBAgIADqNUCAAAECBAgQIECAAAECBAgQIECAQNUKCIBWbdOqGAECBAgQIECAAAECBAgQIECAAAECAqBeAwQIECBAgAABAgQIECBAgAABAgQIVK2AAGjVNq2KESBAgAABAgQIECBAgAABAgQIECAgAOo1QIAAAQIECBAgQIAAAQIECBAgQIBA1QoIgFZt06oYAQIECBAgQIAAAQIECBAgQIAAAQICoF4DBAgQIECAAAECBAgQIECAAAECBAhUrYAAaNU2rYoRIECAAAECBAgQIECAAAECBAgQICAA6jVAgAABAgQIECBAgAABAgQIECBAgEDVCgiAVm3TqhgBAgQIECBAgAABAgQIECBAgAABAgKgXgMECBAgQIAAAQIECBAgQIAAAQIECFStgABo1TatihEgQIAAAQIECBAgQIAAAQIECBAgIADqNUCAAAECBAgQIECAAAECBAgQIECAQNUKCIBWbdOqGAECBAgQIECAAAECBAgQIECAAAECAqBeAwQIECBAgAABAgQIECBAgAABAgQIVK2AAGjVNq2KESBAgAABAgQIECBAgAABAgQIECAwCMHACNx6660xf/78gTm4oxIgQIAAAQJ9JrDnnnvGCSecsMv8fv3rX8eKFSt2uZ0NCBAgQIAAgfIWOP7442OvvfYq70IqHQECBQICoAUcpXvw0EMPxaxZs6Kurq50B3UkAgQIECBAoM8FHn744S4FQB9//PE44IAD+vz4MiRAgAABAgRKJ7B69epYsmSJAGjpyB2JQJ8IGALfJ4wyIUCAAAECBAgQIECAAAECBAgQIECgHAUEQMuxVZSJAAECBAgQIECAAAECBAgQIECAAIE+ERAA7RNGmRAgQIAAAQIECBAgQIAAAQIECBAgUI4CAqDl2CrKRIAAAQIECBAgQIAAAQIECBAgQIBAnwgIgPYJo0wIECBAgAABAgQIECBAgAABAgQIEChHAQHQcmwVZSJAgAABAgQIECBAgAABAgQIECBAoE8EBED7hFEmBAgQIECAAAECBAgQIECAAAECBAiUo4AAaDm2ijIRIECAAAECBAgQIECAAAECBAgQINAnAoP6JBeZECBAoEwFtmzZEjfeeGNWumnTpsWee+65y5Km7dN+e++9d0yePHmX2+9qgxUrVsS8efOioaEhTjjhhF1t7nkCBAgQIECgjUB6X7711ltj4cKF8fTTT0djY2NMnTo15s6dGwceeGCbrT0kQIAAAQIECBQKCIAWenhEgECVCWzevDk++clPZrUaO3ZsXH755ZHuO0sXXXRRrF27Ns4777x4+ctf3tmmXXpuwYIFWRmGDRsW//u//9ulfWxEgAABAgQIRPaD5A9+8IP4xS9+Ec8991xRkoMOOije9a53Rbovh7Rt27a4+uqrY8qUKXHUUUeVQ5E6LEMllbXDSniCAAECBAh0QcAQ+C4g2YQAgeoQWLlyZVx88cXVURm1IECAAAECVS6QRlB86EMfissuuywLfu6+++5x2mmnxZlnnhlnnHFGHH/88VFfXx/33ntv/OM//mPcdtttZSHy4Q9/OL785S/HmjVryqI8nRWiksraWT08R4AAAQIEdiWgB+iuhDxPgEBVCVx33XVxyimnxPOf//yS1Wv//ffPvgilIfASAQIECBAgsGuBrVu3ZqMn8peQSQHOFPwcNKjw68vjjz8e559/fixZsiQ+/vGPx7e//e2YOXPmrg/Qj1ssXry4H3Pv26wrqax9W3O5ESBAgECtCegBWmstrr4EalggDUFP6Utf+lKk3qClSmnI/RFHHBGHHnpoqQ7pOAQIECBAoKIFrrzyyuz62akSn/nMZ+JVr3pVu+Bnem769Onx7//+7zF06NDYtGlT/PCHP0yrJQIECBAgQIBAgUDhT6gFT3lAgACB6hI466yz4r/+679i1apV8ZWvfCU+/elP97iC9913XzzyyCOxdOnSmDRpUja50r777lv0y1kKtj700EPZJEiHH354u2OmoXsPPvhgLF++PPbYY4+s58o+++wTI0aMaLdt6xWPPvpolm/qvZGGBe61117RURla72eZAAECBAiUs0C6LuVVV12VFTENc9/VBIJpwsJ0ze6f/vSnMX/+/CwQOmTIkHZV7Ml795gxY7JJETdu3JjlnfKoq6vL1h188MHR+jipN+pTTz0VTU1N2bHT+/SoUaNi4sSJMWvWrGxd6tG6YcOGOOCAA7Lt/u///i8rb6pj24kXU15p0qf0Pp8+u6Tn04SOad/Wx21d0dWrV8ctt9yS9YhN61Nv2Dlz5rQcP79tV8qa39Y9AQIECBCoBgEB0GpoRXUgQKBLAulLwDvf+c745je/GX/+858jPxy+Szvv2Ch9EfnqV78ad955Z7vdUgDyYx/7WLuZ5u+///7453/+52g7CVKazCEN23vggQfa5TVu3Lj46Ec/Gscee2y759I1xVIv1lT+tikFQD/xiU9kPWLaPucxAQIECBCoBIG//e1v8eyzz2ZFfcUrXtGlIr/jHe/Irgua3j/bpp68d6dAZRpSf8wxx2QTLJ177rktZcrnnz5XpN6p+eBmmvjoRz/6Uf7p+P73v5/dXvnKV0baP6UvfvGLWUDz3/7t37Keq8uWLcvWf/3rX89+pE3v4ynY+p//+Z/x85//PHuu7Z+pU6dmnx9SALZ1Stun/dL+bdNLXvKS7Hqq+R9Xu1LWtnl4TIAAAQIEKllAALSSW0/ZCRDotsCb3vSm+Mtf/hKpB0fqBXrYYYftclb4/EHSl7E0GUPqhbHbbrtlw/HSl54nnngifve738XDDz8c55xzThYgPfDAA/O7dXifD37Onj07Xv3qV2c9RFJP0RtvvDHr2ZkCoJdeemnMnTu3JY9169ZlQdz0hSn1Knn961+f9exIPVH/+Mc/ZsHU1NP1W9/61oBfA62l0BYIECBAgEA3BNLIiHxK75FdSek9sVjq7Xt36in5wQ9+MBvh8Za3vCV7r069TFPPzdQzM/3w+T//8z9Zr9D0o+Xo0aMjzVqfenm+8IUvzN6jW7+P58v4jW98I9J7+YQJEyJd7zT16EyjP1JKnzXSj6MpmJs+H6RA65YtW7LPGb/85S+zzx2f+tSnsmDr4MGDs33++te/ZhM9pkmhXve618VBBx2U9TBNE0PdcMMNcc0110T6DPG5z30u2747Zc128IcAAQIECFS4gABohTeg4hMg0D2B9MUgBR5TT9AUyEyztKbeG11J6RpjaZ/0ZSz1wBw/fnzLbikQmb4EpZ6hKc80CUNnkx6lL1Tpy02azOGiiy6KKVOmZHmlIXCnn3561oslfTFKgdXWX5wuv/zy7AtTGiqferK2LkP6wpPqcv3118fXvva1rGdJSwEtECBAgACBChF45plnspKmoGB6v+tN6u1795NPPpkFIP/jP/4j++ExX5YUQPzsZz+bBSPvuOOOOPLIIyNd5ibd0lD8FABN7+kveMEL8rsU3Kdeqe95z3vizW9+c7Y+BWrT0Pq77ror+3yQ6n7JJZcUjOh40YtelAVVzz777Kw3ahrqfuKJJ2b7/+EPf8juX/ayl2UB1PzBUs/PX/3qV9nnlhQkTaNP0o+43SlrPi/3BAgQIECgkgVMglTJrafsBAj0SGDGjBlZADTtnHpw/OlPf9plPql3Z+qZmdL73ve+gsBjWjd8+PD48Ic/HCnAmq4NmobYd5byX+7S9mnf1in15kg9O9I1StOkD/m0YsWKlmuipd4hrYOfaZu03z/90z9lgdfU4yMN35MIECBAgEClCeSHv6eh3ul9sqepr9673/3udxcEP1N5UjAyTbyU0qJFi7L77vxJ1+VMwc8U9Ey3/Ht6+qH1pJNOije84Q0Fwc983nvvvXfWazQ9zn+WaL08cuTI/KYt96eddlqcd9552Q+jHV07tGVjCwQIECBAoEoFev6JokpBVIsAgdoQSEPh0yQCKV188cVZj4jOap56aqSUvqAcddRRRTdNgdX80Pf0pauzlI6dApabN2+ONGT9iiuuyAKn+X3S8yeffHLM2jFpQlqfJlNIw+RSz9LU06RYSuXL75MCsRIBAgQIEKg0gXTN7JTygdCelr+v3rv322+/okVIkyCmlGaf725K1w1Pgc+26fnPf35ceOGF2SV12j6XjpOuj5omiUopDYvPpyOOOCJbTNcgveCCC7LL/aQh7yml0SZpkqjU67Ptj67ZBv4QIECAAIEaEDAEvgYaWRUJEGgvkHqUpImJzjzzzJah8OkLR0cpXecrpfyXnY62SzO03nPPPZGGuHeWUvAzHf/zn/98Nvt7mp0+3dK1wI4++uhIX4BSkDN9acmnJUuWZIvpi08K4HaU1q5dmz2V376j7awnQIAAAQLlKJDvDbly5crsPTrNxN6T1Bfv3en9Og0ZL5byEwo1NzcXe7rTdWk2985SmvAwjTxJQdxUj/S5Il3vO/0QWiylS/Gky/CkW5okMd3SD6bph9njjjsuGzq/++67F9vVOgIECBAgUBMCeoDWRDOrJAECxQSmT58e6TpaKaWJkdIkQh2lNPw8pV19CctPwpCGsO0qpeuCpWuKpetz5YespeFsv/3tb7MZ4NOQu6eeeqolm+XLl2fLqcdIU1NTh7c0vC19KUtfniQCBAgQIFBpAmlERT51dXh5CgymyX5av/f1xXt3CoD2R+rs80SaVOmNb3xj9iPplVdeGenanSn4mUZ4vPWtb20ZLt+6XOlzRLre6fvf//5Iw+RTSiZ33313NjN8msDpxz/+cetdLBMgQIAAgZoS2Nm1qKaqrbIECBDYLpCusZWuA5qul/nVr341Gx5WzCb17EwpH4Qstk1a9/TTT2dPjR07tqNNCtanLylp8qT0JSXNKnvrrbfGTTfdlM0Cn2aE/8hHPpLNLpt2yvfcSPdpiJtEgAABAgSqUSD1WMyndPmXQw45JP+ww/vbb789Pv7xj2fDyr/4xS9moyn66727w0L0wRNplvdvfetbWU7HHHNMNolSGi6fZoJvbGzM1ucnPGp7uDRqJAVO0y1dPiBdDzz/uWL9+vXZj65pZvlTTz217a4eEyBAgACBqhfQA7Tqm1gFCRDoTCANhU+zwqceHqtXr85mSS02lC0/VC3NBtv6mltt884Pt9vVrLUpj8cee6xl4oT8MLU0JP/SSy/Nrgua8k7D2PPD6VOP1ZRSr9DWPVyyla3+PPjgg9k2nZWz1eYWCRAgQIBAWQmky8Hkr6l91VVXdfq+my/4r3/962xx9OjRcdhhh2XLff3enT9Wf97//Oc/z7I/5ZRTIgVyX/rSl0YKgOaDn+m6nvnJj1oPh08jT+69997s2uIpgxToTCNM/uVf/iXr+Zn/YTb1JpUIECBAgEAtCgiA1mKrqzMBAgUCKbB4zjnnZOvS8Ln8pAGtN9p///2z63Gm566++urWT7Us33zzzdl1utKK448/vmV9sYV0vc+///u/z3p4Fps8IX3xyaf883Pnzo38xBAd9QC96667smH9aWbZa665Jp+FewIECBAgUFEC73rXu7Lyph8Cv/a1r7VM/FOsEqnXZLqUTUppsp98sLCv37uLHbvYuvSjZkrpcjXdSWn7/MRNBx98cNFdWwcw8wHQ9APua1/72mz4e7HPKOnyPPnJEzdu3FiQb0/LWpCJBwQIECBAoAIEBEAroJEUkQCB/hdIkwccdNBBHR4oTX6Un3go9dBMQ8pap9Tr8stf/nK26thjj93lcL00w3tKqRdHutZXmg2+dUrrUko9SVPPj5RSr5a3v/3t2fIPf/jDdgHOdK2zL3zhC9nzqaeHIW4ZhT8ECBAgUIECKQCYgpkp/eIXv4jzzjsvu1xN66o899xz8ZWvfCUuvvjibHUKeObfJ9OKvn7vbn3szpbzM62nS9sUG1XS0b4pcJu/3E26HnjbfdOQ9vz7fMpjw4YNWVbp80Ga4T2lH/zgB5FGq7ROTzzxRPz5z3/OVp1wwgmtn2qZFb67ZS3IxAMCBAgQIFABAq4BWgGNpIgECPS/QH4ofBqCnu9x2faob3vb2+Jvf/tbPPDAA9kXsfRFa/bs2ZG+WKRhZ2nI+VFHHRVpNvmUX2fpgAMOiNe85jXZl7rLL788G552xBFHZEHOlH+65lkalv++972vIJt0zdL0BShd6+yiiy6Kn/zkJ5F6hqah9/fff3/2ZSlNgvS5z30u0r1EgAABAgQqVeDcc8/NZjL/1a9+lb33pfe/NHlQChKmGeJbX5c7vR9//vOfb/fe15fv3V11nDNnTva+nIaz/+Y3v4n0w2j6bNCVlCYruuSSS7Jrgadenel6qOnzQBrhsWjRopg6dWo2CdI999xTMFHihz70oUiTJ6Zrf6aJktI1Q1MQOTndcsst2WeUFCR9/vOfX1CM3pS1ICMPCBAgQIBAmQsIgJZ5AykeAQKlE0jXCkuzwn/9618vetA0/Pwb3/hGXHHFFZFmZb3vvvuyW9o4PfeKV7wi3vve92ZfVIpm0GblBz7wgax3ShrOnnqxpOH3KaVJDPbdd99seHx+Jtf8rum5NMtr6g3z3//93y2TJeWfT1+y3vnOd7bMAJtf754AAQIECFSaQPoxMU0GmC4r87Of/SwL5KVrXaZbPqVgaLqkzGmnnZa9f+bX5+/7+r07n29n9x/84Adj2bJl2Q+maYRHflh7Z/vkn0sjUtJQ+PQenz4bpJ6gKaVZ3lM90+3GG2+MFABNkyamH23TD57pcj5pMsc0SiUNk08/jOavS56uB/riF784u9xPfsh7/ni9KWs+D/cECBAgQKASBOpyQyuaK6Gg1VbGNLw1BVvq6uqqrWrqQ6BmBFLPkzRBURp6lv6fhw4d2qO6p56jKa80g3z6opZ6seSvX7arDFPPjtQjJO03ZcqUSNf5kggQKK1A6rHdethtR0f/5je/Gan3t0SAQM8E0pDv1u+XKeiX3oO7k/rqvbsrx0zX20w9MtOkTqkXZ3dSCmwuXbo02z99xsgPje9KHmmixBSATdcGTT1Bx48fv8vdelPWXWZuAwJVJpD+t9KPEvlLWlVZ9VSHQNUK6AFatU2rYgQI9LfAxIkTI916m1KvzsmTJ2e37uaVrvV56KGHdnc32xMgQIAAgYoTSD/2zZgxI7v1tPB99d7dleOnH0bTj5M9SalX56xZs7Jbd/dPP4Z29wfR3pS1u+WzPQECBAgQGAiBzi9SNxAlckwCBAgQIECAAAECBAgQIECAAAECBAj0kYAAaB9ByoYAAQIECBAgQIAAAQIECBAgQIAAgfITEAAtvzZRIgIECBAgQIAAAQIECBAgQIAAAQIE+khAALSPIGVDgAABAgQIECBAgAABAgQIECBAgED5CQiAll+bKBEBAgQIECBAgAABAgQIECBAgAABAn0kIADaR5CyIUCAAAECBAgQIECAAAECBAgQIECg/AQGlV+RaqNEgwYNir/97W+1UVm1JECAAAECVSwwbty4LtVu8+bNcccdd3RpWxsRIECAAAEC5SnQ1NQUxx57bHkWTqkIEOhQQAC0Q5r+faKxsTEeffTR/j2I3AkQIECAAIF+F5g4cWKXjrFly5ZYtGhRl7a1EQECBAgQIFC+Ascff3z5Fk7JCBAoKiAAWpSlNCtHjRoVr3/960tzsD46SvryllJdXV00NDT0Ua7Vk80zzzwTY8eOjdTDV9opsG3btki3lNLrJr1+pJ0C69evj/S/NXr06J0rLWUCzjmdvxCWL18eqfeh83GhUynPOVdffXXhwXfxaM6cOXHSSSftYqvyebq5uTm2bt2aFai+vj7STdopkM5RK1eujAkTJuxcaSkTSK+b9PpJyeeijKHgz6pVqyJ1iBg+fHjB+lp/4JzT+SsgnXPSa2f8+PGdb1iDz5bqnJNeo5dffnkNCqsygcoXEKUZwDYcMmRIHHHEEQNYgu4dOp3sU3f/lFIAK31okwoFFi9eHJMnT47BgwcXPlHjj9KHtXwANH0J8gW68AWRvjynobG777574RM1/sg5Z9cvgNSbcOrUqc7HbahKec659tpr2xy984fpS2slvfenc3fyTCmduwWyCts3nbuXLl0aM2fOLHzCo+wzYzqPp5Q+M/rxs/BFsWzZshg6dGiMGTOm8Ikaf+Sc0/kLYNOmTZFeOzNmzOh8wxp8Nn1PLcU5J71GBUBr8AWmylUh4Gf8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iAAGgxFesIECBAgAABAgQIECBAgAABAgQIEKgKAQHQqmhGlSBAgAABAgQIECBAgAABAgQIECBAoJjAoGIrratsgQ/ffW/MX7O2oBITBg+O7x99RMG69ODnTyyNby1c1G79lw4+MPYfPapg/YrNm+P0W27P1tXV1UW6pfTqKZPi3XNmZ8ut/5x7z7y4b/Wa1qtit8bGuOKYIwvWeUCAAAECBAgQIECAAAECBAgQIECgvwQEQPtLdgDzfSAX/Lxz5aqCEkwaOqTgcf7B8k2b2m2bnlu3ZUt+k7hm2dOxanNTrGpqirvbBDTTRkeMHduybeuFB4uUIwViJQIECBAgQIAAAQIECBAgQIAAAQKlEhAALZV0BR/n8w88GCmoKhEgQIAAAQIECBAgQIAAAQIECBCoNAEB0EprsS6U96fHHR3bmpu7sGXEO2bNiNNnTGu37bCGhnbr0op5p5wYDTuGvzfmhrOnNKiu+KVkf3TsUV0uR5aRPwQIECBAgAABAgQIECBAgAABAgT6WEAAtI9ByyG7joKXxcrWWF8f6dbVNGLQoJ0B0NxyZ6k75egsH88RIECAAAECBAgQIECAAAECBAgQ6KlA1yNfPT2C/QgQIECAAAECBAgQIECAAAECBAgQIDBAAgKgAwTvsAQIECBAgAABAgQIECBAgAABAgQI9L9A52OY+//4jlABAhcduH+sSbPC564rmq7/KREgQIAAAQIECBAgQIAAAQIECBCoFAEB0EppqQEs5/PGj8uO3pwLgDY1NQ1gSRyaAAECBAgQIECAAAECBAgQIECAQPcEDIHvnpetCRAgQIAAAQIECBAgQIAAAQIECBCoIAEB0ApqLEUlQIAAAQIECBAgQIAAAQIECBAgQKB7AgKg3fOyNQECBAgQIECAAAECBAgQIECAAAECFSTgGqAV1FgDVdTN27al+Y9yt+YQMR+oVnBcAgQIECBAgAABAgQIECBAgACBnggIgPZErQ/2ScHElPL3fZBlv2Xx4utvigfWrM3yX/iiU1pmgq+EsvcbSicZJxc2HQPx6dym42dr75m2/0dtH9eeSPEa+58q7pJfW24+5VaevFNH923/79o+7mi/Wlmf98jf10q9u1tPPh2LsSm0aevR9nHh1rX3KO+Rv689gY5r3Nqk9XLHe/TsmXze+fue5WIvAgQGQkAAdCDUdxwznTQrYVb1Yif3Sin7QDTvli1boq6ubiAOXRHH3Lp1a6SbtFMgeWzL9bSuhPPBzlKXdsk5p2PvdM6ROhbo73NOem0We58sVqK0XSX/r6eyp5u0UyD9/zk/7fToaMl5qr1Met2k85P3/vY2+TXOOXmJnffOOTstOlvqz3OO98HO5D1HoLwFjGgu7/ZROgIECBAgQIAAAQIECBAgQIAAAQIEeiGgB2gv8Hq7a+olWAk9BTvqy1gJZe9tG/Vk/0pp157Uraf7tO0d5bVTKJl/zXApdPG6KfTo6FH+9dPR87W4vtSvna7+7+bbqqvbl0PbldqyHOrcnTLk2zJ/3519q31br51dt3D+nLDrLWtnC6+bzts6/5pxzmnvVKrXDvv29tYQqBQBAdABaqn8ibOxsXGAStCNwxYZzp3KXxFl70Y1+2rTQYMGsWmDmYah5IeLJJ/6ep3PWxMlD/9TrUW2L6cPsvmhgXza++TXOOfkJXbel/Kck38/33n0zpfS/3slvX+mc3d+KGEqe3q9STsF0nnK+WmnR+uldP7OByTSa767/yut86rG5eRRaeeDUrSDc07nyvnP05X0PtJ5jfru2VKdc/Jt4JzWd20nJwKlEvAptlTSFXycF++xexwwelRWA2GrCm5IRSdAgAABAgQIECBAgAABAgQI1KCAAGgNNnp3q/yxfffOdmndG6u7edieAAECBAgQIECAAAECBAgQIECAwEAI6NA3EOqOSYAAAQIECBAgQIAAAQIECBAgQIBASQQEQEvC7CAECBAgQIAAAQIECBAgQIAAAQIECAyEgADoQKg7JgECBAgQIECAAAECBAgQIECAAAECJREQAC0Js4MQIECAAAECBAgQIECAAAECBAgQIDAQAiZBGgj1CjvmJ+bNj8c3bMiVujn+6+ADo76ursJqoLgECBAgQIAAAQIECBAgQIAAAQK1KiAAWqst341637BiRTywZm22R3M39rMpAQIECBAgQIAAAQIECBAgQIAAgYEWMAR+oFvA8QkQIECAAAECBAgQIECAAAECBAgQ6DcBAdB+o5UxAQIECBAgQIAAAQIECBAgQIAAAQIDLSAAOtAt4PgECBAgQIAAAQIECBAgQIAAAQIECPSbgGuA9htt9WQ8KDfpUbqlZPqj6mlXNSFAgAABAgQIECBAgAABAgQI1IKAAGgttHIv6/jHk47Pcmhubo6mpqZe5mZ3AgQIECBAgAABAgQIECBAgAABAqUTMAS+dNaORIAAAQIECBAgQIAAAQIECBAgQIBAiQUEQEsM7nAECBAgQIAAAQIECBAgQIAAAQIECJROQAC0dNaORIAAAQIECBAgQIAAAQIECBAgQIBAiQUEQEsM7nAECBAgQIAAAQIECBAgQIAAAQIECJROwCRIpbOu2CP9cdnyWL2lKdIkSK+YOCHqdswIX7EVUnACBAgQIECAAAECBAgQIECAAIGaERAArZmm7nlFP/vAgnhgzdosg9NedEo09DwrexIgQIAAAQIECBAgQIAAAQIECBAoqYAh8CXldjACBAgQIECAAAECBAgQIECAAAECBEopIABaSm3HIkCAAAECBAgQIECAAAECBAgQIECgpAICoCXldjACBAgQIECAAAECBAgQIECAAAECBEopIABaSm3HIkCAAAECBAgQIECAAAECBAgQIECgpAICoCXlrsyDvXHqlNhrxPCs8Dc++1xlVkKpCRAgQIAAAQIECBAgQIAAAQIEalJAALQmm717ld5t8OB4eN36bKfLFj/evZ1tTYAAAQIECBAgQIAAAQIECBAgQGAABQRABxC/Ug79uqmTY1xjY1bcPz2zIhat3x4MrZTyKycBAgQIECBAgAABAgQIECBAgEDtCgiA1m7bd7nmQxsa4oyZ07Ptm3N/L39sSZf3tSEBAgQIECBAgAABAgQIECBAgACBgRQQAB1I/Qo69ttnzoiGurqsxFc9+VRs3ratgkqvqAQIECBAgAABAgQIECBAgAABArUqMKhWK67eXRfY2twcewwdEm+eNiVG1jfEP8yYGoPrxc67LmhLAgQIECBAgAABAgQIECBAgACBgRIQAB0o+Qo67gv/cmM8sGZtVuKFLzqlpSdoBVVBUQkQIECAAAECBAgQIECAAAECBGpUQDe+Gm141SZAgAABAgQIECBAgAABAgQIECBQCwICoLXQyupIgAABAgQIECBAgAABAgQIECBAoEYFBEBrtOFVmwABAgQIECBAgAABAgQIECBAgEAtCLgGaC20cj/U8dF16+PyJU/EyEGD4mP77t0PR5AlAQIECBAgQIAAAQIECBAgQIAAgd4LCID23rDqc3jBxImx76iRkZsMPlKX4ZVNTXHqjTdHU27FiIaG+MCec2JUo5dS1b8QVJAAAQIECBAgQIAAAQIECBAgUIEColYV2GilLvIn998nO2RzLuDZlAt+jm1sjNP22D1++dSyWLd1a1z5+JI4e86sUhfL8QgQIECAAAECBAgQIECAAAECBAjsUsA1QHdJZINiAmfOnN6y+juLHsv1Ds11D5UIECBAgAABAgQIECBAgAABAgQIlJmAAGiZNUilFOfwsWPi0DGjs+IuWr8+/vj08kopunISIECAAAECBAgQIECAAAECBAjUkIAAaA01dl9X9azZs7IsTxg/LhsW39f5y48AAQIECBAgQIAAAQIECBAgQIBAbwVcA7S3gjW8/6umTIoDx4zKTZA0qoYVVJ0AAQIECBAgQIAAAQIECBAgQKCcBQRAy7l1yqRsn7xvfjyxYWNWmv84aP+or6vLlgfX1wt+lkkbKQYBAgQIECBAgAABAgQIECBAgEBxAUPgi7tY20rgL8+siN/kZnxPN1MdtYKxSIAAAQIECBAgQIAAAQIECBAgUPYCAqBl30QKSIAAAQIECBAgQIAAAQIECBAgQIBATwUEQHsqZ792Ahu3bo2fLnkytjXrJ9oOxwoCBAgQIECAAAECBAgQIECAAIEBEXAN0AFhr76D/s9jS+Jz8xfEs01NMWJQQ7x00h7VV0k1IkCAAAECBAgQIECAAAECBAgQqDgBPUArrslKX+DtUx5tP27r5dYlGd7QkAU/07pLFy5u/ZRlAgQIECBAgAABAgQIECBAgAABAgMmoAfogNFXzoGve/4JWWGbc0Pbm3I9PIulV0zeIy64f0gs27QpbljxbMxfvSb2Gz2q2KbWESBAgAABAgQIECBAgAABAgQIECiZgB6gJaOu7gM11tfH22dNb6nkdxbpBdqCYYEAAQIECBAgQIAAAQIECBAgQGDABARAB4y++g789zNmxOD67YPk//LMithqMqTqa2Q1IkCAAAECBAgQIECAAAECBAhUmIAh8BXWYOVc3AlDBsdH5u4V04YNi1dOmRQNdR1dMbSca6FsBAgQIECAAAECBAgQIECAAAEC1SQgAFpNrVkGdfnQ3D3LoBSKQIAAAQIECBAgQIAAAQIECBAgQGC7gACoV8IuBa57enms3rIlojnipRPGRZ2enbs0swEBAgQIECBAgAABAgQIECBAgEB5CAiAlkc7lHUpPj1/QTywZm1WxoUvOiUayrq0CkeAAAECBAgQIECAAAECBAgQIEBgp4BJkHZaWOongaZt2/opZ9kSIECAAAECBAgQIECAAAECBAgQ6FxAALRzH8/2UCDNAH/1k0/Fq2+6Jc67974e5mI3AgQIECBAgAABAgQIECBAgAABAr0TEADtnZ+9OxBY1dQU77/rnrjl2efiZ08sjRWbN3ewpdUECBAgQIAAAQIECBAgQIAAAQIE+k9AALT/bGs653GDB8frp07ODDblhsD/YPHjNe2h8gQIECBAgAABAgQIECBAgAABAgMjYBKkgXGvqKNesP++sbopNwt8bhr4hm7MAH/W7FlxxeNPZHX93uLH4n17zo5B9WLuFdX4CkuAAAECBAgQIECAAAECBAgQqHABAdAKb8BSFP/kiROywzTnruvZlBva3tW0/+hR8bzx4+KmFc/G0o2b4jdPLYtXT9neK7SrediOAAECBAgQIECAAAECBAgQIECAQG8EdMfrjZ59dylw1qyZMXrQoHjX7Flx+Nixu9zeBgQIECBAgAABAgQIECBAgAABAgT6UkAP0L7UlFc7gZdM2j3unHhyjMgFQSUCBAgQIECAAAECBAgQIECAAAECpRYQlSq1eAmO9/kHHoxH160vONJujY3xxYMPKFiXHvxx2fL40ZLt1+ls/eRH99kr9ho5svWqWJkb/n7u3fNa1tXvuJ7nC3efEG+ZPq1lfX7hiwseiofWrss/zO5HNw6KLx18YME6DwgQIECAAAECBAgQIECAAAECBAj0l4AAaH/JDmC+1z+zIv62clVBCSYNHRJfjPYB0EfXrYurlz5VsG16cM7sme3Wbdq6LX6z7Ol26/cYMiRiervVcUOuHLc+t7LgiQm52eG/dHDBKg8IECBAgAABAgQIECBAgAABAgQI9JuAa4D2G62MCRAgQIAAAQIECBAgQIAAAQIECBAYaAE9QAe6Bfrh+N88/JDYsHVrQc6NdcVj3W+YNiVOmji+YNv0YMbw4e3WjR/cGH943tHZ+rq6uhi047qe4xoHt9s2rfjaYQe3K8fSDRvjc/MXxHn7zI3GHUPoi+5sJQECBAgQIECAAAECBAgQIECAAIE+EBAA7QPEcstiZpHgZUdlHJcbkp5uXUmDcgHLfXZcFzQFQBtz1xXtLLUtx7/mrgn6lYceyXbZf/SoeO3UKZ3t7jkCBAgQIECAAAECBAgQIECAAAECvRYo3i2w19nKgEB7gUPHjG5Z+e2Fi1uWLRAgQIAAAQIECBAgQIAAAQIECBDoLwEB0P6SlW87gRftsXtuaP2wbH2apOnONhM1tdvBCgIECBAgQIAAAQIECBAgQIAAAQK9FBAA7SWg3bsuUJ8bNn/mrBktO3x74aKWZQsECBAgQIAAAQIECBAgQIAAAQIE+kNAALQ/VOXZocDfTZ8Wwxsasuef3dwUzc3NHW7rCQIECBAgQIAAAQIECBAgQIAAAQK9FTAJUm8F7d8tgdG5iZO+dPABse+oUbFfbiIkiQABAgQIECBAgAABAgQIECBAgEB/CgiA9qeuvIsKmP29KIuVBAgQIECAAAECBAgQIECAAAEC/SBgCHw/oMqSAAECBAgQIECAAAECBAgQIECAAIHyEBAALY92UAoCBAgQIECAAAECBAgQIECAAAECBPpBQAC0H1Bl2T2BTVu3xfJNm7q3k60JECBAgAABAgQIECBAgAABAgQIdEFAALQLSDbpH4FVTU3xhQceisOvvS7+5b75/XMQuRIgQIAAAQIECBAgQIAAAQIECNS0gABoTTf/wFa+oa4uvr1wUazY3BS/Xrosntq4cWAL5OgECBAgQIAAAQIECBAgQIAAAQJVJyAAWnVNWjkVGjloULxl+tSswFuam+N7ix6vnMIrKQECBAgQIECAAAECBAgQIECAQEUICIBWRDNVbyHfOWtmS+W+/9hjka4HKhEgQIAAAQIECBAgQIAAAQIECBDoKwEB0L6SlE+PBOaMHBEv3H1Ctm8aCv+rpUt7lI+dCBAgQIAAAQIECBAgQIAAAQIECBQTGFRspXUESilwVq4X6DObNsdZs2fGq6dMLuWhHYsAAQIECBAgQIAAAQIECBAgQKDKBQRAq7yBK6F6p+w+MdJNIkCAAAECBAgQIECAAAECBAgQINDXAobA97Wo/AgQIECAAAECBAgQIECAAAECBAgQKBsBAdCyaQoFIUCAAAECBAgQIECAAAECBAgQIECgrwUEQPtaVH4ECBAgQIAAAQIECBAgQIAAAQIECJSNgABo2TSFgiSBrc3N8ZulT8Xbbr0jNm7dCoUAAQIECBAgQIAAAQIECBAgQIBArwRMgtQrPjv3tcBH7p4XVy55Isv2p08sjdNnTOvrQ8iPAAECBAgQIECAAAECBAgQIECghgT0AK2hxq6Eqr5u6uSWYl66cFHLsgUCBAgQIECAAAECBAgQIECAAAECPREQAO2Jmn36TeCkiRNi75Ejsvznr1kbNz6zot+OJWMCBAgQIECAAAECBAgQIECAAIHqFxAArf42rrganjV7ZkuZL120uGXZAgECBAgQIECAAAECBAgQIECAAIHuCgiAdlfM9v0u8IZpU2NM46AYNWhQzBo+vN+P5wAECBAgQIAAAQIECBAgQIAAAQLVK2ASpFzbbt68OebNmxcPPvhgTJ06NY466qgYOnRo9bZ6mddseEND/OCoI2L/0aNiRC4IKhEgQIAAAQIECBAgQIAAAQIECBDoqUDNR5euuuqqOPfcc2Px4p1DrQcPHhwvfOEL4/vf/36MHz++p7b264XAUeN268XediVAgAABAgQIECBAgAABAgQIECCwXaCmA6BXXHFFnH766ZnEscceG6eeemqsW7cufvrTn8bvfve7OPHEE+Oaa66J6dOne70QIECAAAECBAgQIECAAAECBAgQIFCBAjV7DdCnn346zjrrrKzJPvKRj8RNN90UF154YXz5y1+O++67L4488siYP39+nH/++RXYrIpMgAABAgQIECBAgAABAgQIECBAgEASqNkAaBr6vmHDhpg8eXJ8/vOfj7q6upZXxMiRI+OCCy7IHv/+97+Pbdu2tTxnYWAEFq1bHw+tXTswB3dUAgQIECBAgAABAgQIECBAgACBihWo2SHwe++9d3zoQx+KKVOmRGNjY7sGTIHRlJ555plIvUUnTZrUbhsr+l/gyQ0b46P33hd/fHp5vGiP3eO/jzq8/w/qCAQIECBAgAABAgQIECBAgAABAlUjULMB0HS9z3TrKN14443ZU/vtt5/gZ0dIJVi/2+DGuP25ldGcO9Yflj0di3M9QWeOGF6CIzsEAQIECBAgQIAAAQIECBAgQIBANQjU7BD4jhpvbW6Y9ZVXXtly7c+zzz67o02tL4HAsIaGOH3GtOxIKQj6nUWLS3BUhyBAgAABAgQIECBAgAABAgQIEKgWgZrtAdq2Ae+99974p3/6p7j++utj8+bNMWTIkLjsssvi7W9/e9tNO3x8xhlnxIoVKzp8vvUTBx98cAwfridja5OOlt8xa0Z845GFka7E+sPHn4iP7jM3Rgzy0u3Iy3oCBAgQIECAAAECBAgQIECAAIGdAqJIOyxuu+22uPbaa1tk0nVB07oXv/jF2XVCW57oZOG6666LJ598spMtdj61++67x4wZM2LJkiU7V1bAUnNz6oe5PbWeOCq/rr/uTxkzOq5dtTrWbNkSVz2wIF44dkx/HapX+SafZcuWFUyq1asMq2TngXrdVApfmmgtGVXa+aAUvl47u1Z+6qmnnHPaMJXyddPU1BRbcu9NXUlbt26NdevWVdz/eik9u+JYTtskm3Rz/m7fKl437U1ar0nng02bNsWaNWtar7acE/Da6fhlkGzS50bnnPZGpXrd5CdITv/DEgEClSUgALqjvU4++eSYN29eDB48ONL1Pz/2sY/FN77xjfjNb34TN9xwQ0ybtn0Ydl81bwoeNuSGd48fP76vsuz3fNKbSusT/aAS9sJ8d8OgGL/0qXj7tKmx36iR/V7Xnh4gTZg1ZsyYohNr9TTPatgvvW7yH0rS676UwfNK8EsBkRREGTt2bCUUt2RlHMhzTskq2csDpR9c0uumlOfjXha5JLuX8pyT7NN5rSupvr4+G2FSqe/9+c8uXalrrWyTgt9p9E8ltWmp2qb1DwPe+9urr1y5Mvu8OGLEiPZP1vCa1u/9zjntXwjp8+Jzzz3nnNOepuDHyP485+QDoOk9XSJAoLIEBEB3tNecOXNaWm7u3LnZBEkHHnhgLF68OD71qU/Fd77znZbnO1pIPUZbf9jraLu0Pg21f/jhh2PYsGGdbVZWz6UPJOlNN6X0gST1ki1VOjHndOLkSaU6XK+OM3To0CyQ3qtMqmzn9H+R/7CQggU+MBQ2cOoBknwq6XxQWIP+eTSQ55z+qVH/5JrOOaU8H/dPLfo211Kec9L7Ybp1JaXt0jmwkv7X07kp/9kmnbsF2wtbOl02KbVrJbVpYQ3671H6zJjO4ymlc1RX/0/6r0TllfPq1aszF6+dwnZxzin0aPsonYedc9qqbH9cqnNO/juNc1rxdrCWQDkLCIB20Dqpx+d73vOe+MIXvhC//OUvuxQAnTJlSge5tV/tw057E2sIECBAgAABAgQIECBAgAABAgQI9LVATffb3rhxY6xfv75D0wMOOCB7Lg1tSttKBAgQIECAAAECBAgQIECAAAECBAhUlkDNBkBPPfXUbBb2Cy+8sMMWy19cOvXsTEMMJQIECBAgQIAAAQIECBAgQIAAAQIEKkugZgOgBx10UHZdoh//+MfZDIxtmy1dQ+TKK6/MVh911FFtn/Z4AAWW5Xrj/uuCh+LYP/0l1nZx5t0BLK5DEyBAgAABAgQIECBAgAABAgQIDKBAzQZAzzzzzKxX56OPPhof+MAHWib3SW2RhsWfc845cffdd2eztXbWS3QA265mD/2p+xfEVx56JBbl2unKx5+oWQcVJ0CAAAECBAgQIECAAAECBAgQ2LVAzQZAUw/QSy65JBP69re/Hfvvv3+cddZZcfrpp8c+++wT3/ve96KhoSHbJm0rlY/AO2fNaCnMdxYtbplhtGWlBQIECBAgQIAAAQIECBAgQIAAAQI7BGp6Fvizzz475s6dG+9///vjvvvui4cffrjlhXHMMcfEN7/5zTjssMNa1lkoD4Gjxu0Wh4wZHXevWh0L162Pa59+Jk7dY2J5FE4pCBAgQIAAAQIECBAgQIAAAQIEykqgpgOgqSVOPvnkmDdvXjz11FNx//33ZxMjpd6go0ePLquGUphCgbNmz4wP3HVvtvLSXC9QAdBCH48IECBAgAABAgQIECBAgAABAgS2C9R8ADT/Qpg0aVKkm1QZAq+eMjk+nbsW6OShQ+N1uWWJAAECBAgQIECAAAECBAgQIECAQDEBAdBiKtaVvcDg+vr4w4nPi8nDhpZ9WRWQAAECBAgQIECAAAECBAgQIEBg4ARqdhKkgSN35L4SEPzsK0n5ECBAgAABAgQIECBAgAABAgSqV0AAtHrbVs0IECBAgAABAgQIECBAgAABAgQI1LyAAGjNvwQAECBAgAABAgQIECBAgAABAgQIEKheAQHQ6m3bmqrZ1ubm+N1Ty+K2Z5+rqXqrLAECBAgQIECAAAECBAgQIECAQOcCJkHq3MezFSDw8Nq18dZb7ojHN2yIEyeMj58ce1QFlFoRCRAgQIAAAQIECBAgQIAAAQIESiEgAFoK5RIf4223/S3uXbWqX46a62jZkurqWhZ7tDCkviFufsFJPdq39U4zhw+PTdu2Zauuf2ZFLFizNvYZNbL1JpYJECBAgAABAgQIECBAgAABAgRqVEAAtAob/plNm2Lpxk1lX7Mh9X1zBYbGXD5vnzk9vvjgw1mdL124OP7t4APKvv4KSIAAAQIECBAgQIAAAQIECBAg0P8CAqD9b1zyIwxvaIgRuVtfpfVbt0a+4+fwXLCxrrddP3cUbGhD3wRAU3Z/nwuAXvzwI7F5W3NcteSJ+Pi+e8fYwY19RSAfAgQIECBAgAABAgQIECBAgACBChUQAK3Qhuus2Fcdd3RnT3f7uZP/74Z4IDesPKX7X/j8qM8FQFMQtLGxfAKME4cMiVdPmRw/WfJkNNTXxb2rV2fXA+12Ze1AgAABAgQIECBAgAABAgQIECBQVQICoFXVnLVdmffMmR2HjBkTb5k+NUYO8tKu7VeD2hMgQIAAAQIECBAgQIAAAQIEtguIEnklVI3A/qNHRbpJBAgQIECAAAECBAgQIECAAAECBPICfXcRxnyO7gkQIECAAAECBAgQIECAAAECBAgQIFAmAgKgZdIQikGAAAECBAgQIECAAAECBAgQIECAQN8LCID2vakcy0hg5eamMiqNohAgQIAAAQIECBAgQIAAAQIECJRawDVASy3ueCURuPGZFfFfCxfHDbn723Mz148bPLgkx3UQAgQIECAwkAJbm5tjTdOWdkUY1tAQQxra/+69uqkptjUXbj6ovq7oZIIbtm6NrW03zu06unFQ1NfVFWTSUTmG5sowNFcWiQABAgQIECBAgEApBQRAS6ntWCUT+MmSJ+P3y57Ojvc/jy2JD+w1p2THdiACBAgQIDBQAnetXBUvv/Hmdof/5H77xHv3nN1u/Qv+cmMs2bCxYP0hY0bHNSc+r2BdevDlhx+Nb+Z+XGybbnnBSTFz+PCC1fNWrY6X3PDXgnXpwcf23Ts+6D25nYsVBAgQIECAAAEC/SvQvitA/x5P7gRKInDW7Jktx7ls0WOReqJIBAgQIECAQPcEFqxZG++/577s9kBuWSJAgAABAgQIECBQiQJ6gFZiqynzLgUOzPVeOXbcbnHzs8/Fkxs3xm+XLotXTpm0y/1sQIAAAQIEKllg5KBBcdRuY9tVYfLQIe3WpRWHjBkTk4cOLXhu7siRLY+XK9wQmQAAQABJREFUb9oUv3pqWfb42Fy+xfIeWt/+9/QRgxqKbjulzbFaDmSBAAECBAgQIECAQD8KCID2I66sB1Yg9QJNAdCULl20WAB0YJvD0QkQIECgBAL7jBoZVx9/bJeP9J0jD+vytvvm8v7CwQd2afu9ckHU7pSjS5naiAABAgQIECBAgEAPBQRAewhnt/IXeNmkPWLOiOFx9G67Resh8eVfciUkQIAAAQIECBAgQIAAAQIECBDoKwEB0L6SlE/ZCTTkZqS9/uQTI91LBAgQIECAAAECBAgQIECAAAECtSnQ/qJNtemg1lUqIPhZpQ2rWgQIECBAgAABAgQIECBAgACBLgroAdpFKJsRIECAAAECBGpN4Pjx4+LRU0/Oqj2ooaHWqq++BAgQIECAAAECVSIgAFolDakaBAgQIECAAIG+FqjLXUZm0I5Z3utdUqaveeVHgAABAgQIECBQIgFD4EsE7TADL/D0xk3xbwseit8ve3rgC6MEBAgQIECAAAECBAgQIECAAAECJRHQA7QkzA4y0AJ3r1wVr7jx5mhqbo4jdxsbL95j94EukuMTIECAAAECBAgQIECAAAECBAiUQEAP0BIgO8TACxw0ZnRMGjo0K8jtz62Mu3IBUYkAAQIECBAgQIAAAQIECBAgQKD6BQRAq7+N1TAnkK5bduasGS0Wly5c3LJsgQABAgQIECgusGLz5rjm6eXZbf6atcU3spYAAQIECBAgQIBAmQsIgJZ5Ayle3wn83YxpMXzHDLa/fHJpLN+0qe8ylxMBAgQIEKhCgfmr18TZd92b3f7n8SVVWENVIkCAAAECBAgQqAUBAdBaaGV1zATGNDbGG6ZOyZb3HjUyluUmRZIIECBAgAABAgQIECBAgAABAgSqW8AkSNXdvmrXRuB9e82O102dHMeOH9fmGQ8JECBAgAABAgQIECBAgAABAgSqUUAAtBpbVZ06FJg5fHikm0SAAAECBAgQIECAAAECBAgQIFAbAobA10Y7qyUBAgQIECBAgAABAgQIECBAgACBmhTQA7Qmm12lCRAgQIAAAQK7Ftgnd83srx60f7bhXiNH7noHWxAgQIAAAQIECBAoQwEB0DJsFEUqncC25ua4d9XqOGTsmNId1JEIECBAgECFCEwcMiReO3lSVtr6egOHKqTZFJMAAQIECBAgQKCNgE+ybUA8rB2Byxc/Fsf+6S/x8htvzs0Iv7F2Kq6mBAgQIECAAAECBAgQIECAAIEaEhAAraHGVtVCgQVr1sZjGzbEllwv0O8tfrzwSY8IECBAgAABAgQIECBAgAABAgSqQkAAtCqaUSV6InDmrBktu30/FwDdtHVby2MLBAgQIECAAAECBAgQIECAAAEC1SEgAFod7agWPRBIkzmcMnFCtuczmzfHL59c2oNc7EKAAAECBAgQIECAAAECBAgQIFDOAgKg5dw6ytbvAmfNntlyjB8+vqRl2QIBAgQIECAQcdOKZ2PPP1yX3S6YvwAJAQIECBAgQIAAgYoUMAt8RTabQveVwAtyPUDT7ZTdJ8Rbpk3rq2zlQ4AAAQIEqkJgW+462U25W0rpmtkSAQIECBAgQIAAgUoUEACtxFZT5j4TqKuriyuOObLP8pMRAQIECBAgQIAAAQIECBAgQIBAeQkYAl9e7aE0BAgQIECAAAECBAgQIECAAAECBAj0oYAAaB9iyooAAQIECBAgQIAAAQIECBAgQIAAgfISMAS+vNpDaQgQIECAAAECZSMwbvDgOHXi+Kw8+44aWTblUhACBAgQIECAAAEC3REQAO2Olm2rXuCGZ1bEpQsXx8sm7RFvnj616uurggQIECBAoDOB/UePiu8edki2SX29gUOdWXmOAAECBAgQIECgfAUEQMu3bZSsxAJ/XfFsvOHm27KjPr5hgwBoif0djgABAgQIECBAgAABAgQIECDQHwJ+yu8PVXlWpMBx48fF3JEjsrLft3pNpICoRIAAAQIECBAgQIAAAQIECBAgUNkCAqCV3X5K38cC75w1syXHNBReIkCAAAECBAgQIECAAAECBAgQqGwBAdDKbj+l72OBN06bEqMHbb8yxO+eWhZLckPhJQIECBAgQIAAAQIECBAgQIAAgcoVEACt3LZT8n4QGJELfr51+rQYXF8Xb8gFQ5ub++EgsiRAgAABAhUi8OCatfGP996f3a56YmmFlFoxCRAgQIAAAQIECBQKmASp0MMjAvGBveZktwlDBtMgQIAAAQI1LfD0pk3xs6VPZQajGwfFW2J6TXuoPAECBAgQIECAQGUKCIBWZrspdT8KCHz2I66sCRAgQIAAAQIECBAgQIAAAQIlFjAEvsTgDkeAAAECBAgQqESBR9etr8RiKzMBAgQIECBAgACBEAD1IiBAgAABAgQIENilwF9WPBv/uuCh3PWxXSB7l1g2IECAAAECBAgQKCsBAdCyag6FKUeB5bnrn/3cxA/l2DTKRIAAAQIlFvjKQ4/EOX+7OzZs3VriIzscAQIECBAgQIAAgZ4LCID23M6eNSDwiXnz4/A//jnee+fd8dh6Q/9qoMlVkQABAgRaCTxv/LhY8IKT4j2zZrSsvTo3KdJrb7olnt64qWWdBQIECBAgQIAAAQLlLCAAWs6to2wDLjCkoT6ackP90mC/7y56bMDLowAECBAgQKCUAvV1dTFs0KD45733iksOPiAG19dlh1/ZtCUG7VguZXkciwABAgQIECBAgEBPBARAe6Jmn5oReEeux0v+n+SKx5bEui1baqbuKkqAAAECBFoLvG7K5PjZcUfHnBHD4/tHHx7jBg9u/bRlAgQIECBAgAABAmUrkI/tlG0BFYzAQApMGzYsXjppj6wIq3PBz6ueeHIgi+PYBAgQIEBgQAWO3G23uOHkE2PuyJEDWg4HJ0CAAAECBAgQINAdAQHQ7mjZtiYFzpo9s6XeNzzzbMuyBQIECBAgUIsCaVh8sfTI2nWxedu2Yk9ZR4AAAQIECBAgQGBABQYN6NEdnEAFCKQJIM7JBUFTT9C0LBEgQIAAgVoReHbz5rhtxfYf/2YMHx4H7Da2aNWf2LAhXvPXW2LPESPiu0ceZnh8USUrCRAgQIAAAQIEBkpAD9CBknfcihL4zAH7CX5WVIspLAECBAj0hcD9q9fEO+68J7t9//ElRbNszk0WeObtd8byTZvj5mefi5fe8Nd4cM3aottaSYAAAQIECBAgQGAgBARAB0LdMQkQIECAAAECVSJQlxsS/4n99okxjdsHFj22fkO8/Mab48/Ln6mSGqoGAQIECBAgQIBApQsIgFZ6Cyo/AQIECBAgQGCABU6cMD5+e/xxMTs3Q3xKa3ITB170wIOReodKBAgQIECAAAECBAZaQAB0oFvA8StSYFvuC12TiR4qsu0UmgABAgT6R2DPkSPid7kg6PG562VPHDI4LstdCzT1DpUIECBAgAABAgQIDLSASZAGugUcv6IE1jRtiR/mroH2nUWLcxMjzYp3tpohvqIqorAECBAgQKAfBMYObowrjzkyHs8Ng586bFg/HEGWBAgQIECAAAECBLovIADafTN71LDA/DVr4pP3P5AJfHfRY3HmrBl6t9Tw60HVCRAgUO0Ce48aGV/KTQSYUlruSmqsr485ud6gxdLW3AiKBr1Ci9FYR4AAAQIECBAg0I8ChsD3I66sq0/g6HG7xUGjR2cVe2TdurjOBA/V18hqRIAAAQItArsPGRJvnDo5ux02dkzL+p4sPLR2bRx/3fVx84pne7K7fQgQIECAAAECBAj0WEAAtMd0dqxVgbNaDXu/dOHiWmVQbwIECBAg0GWBZzdvjjNuvSMWrV8fb7z5tvjR4090eV8bEiBAgAABAgQIEOitgABobwXtX3MCr5kyOSYMHpzV+0+5HqCPrF1XcwYqTIAAAQIEuiOQhr5PGDwk26Upt/yhu++Nz85fYJb47iDalgABAgQIECBAoMcCAqA9prNjrQoMaaiPM2ZMj5nDh8Vn9t839hi6/QtdrXqoNwECBAgQ2JXAxNxQ+p8dd3S8NvcjYj59/ZGF8W8PPpx/6J4AAQIECBAgQIBAvwmYBKnfaGVczQIfmjsnzttnr6g3kUM1N7O6ESBAgEAfCqQfEL95+CExNzdB0hdzgc8ZuVni39nqsjJ9eChZESBAgAABAgQIECgQEAAt4PCAQNcEhjU0dG1DWxEgQIAAgQoW+GtuwqLTb/tbVoO3zZgWnzlw/17X5sN775ULgo7MZpUfv+OSMr3OVAYECBAgQIAAAQIEOhEQAO0Ex1MECBAgQIAAgVoWSNfu3LhtW0awecd9X3i8csqkvshGHgQIECBAgAABAgS6JOAaoF1ishEBAgQIECBAgEB/C9y1clV89aFH+vsw8idAgAABAgQIEKgxAT1Aa6zBVbd/BG7KDRG8OXd7/ZDG/jmAXAkQIECAQJULLN2wMf4hN9x+2aZNsWDt2vjKwQdFum6oRIAAAQIECBAgQKC3AgKgvRW0f80LvOWW2+PPy5/JHA7PTY60c37bmqcBQIAAAQIEuizwu2XLsuBn2uFnTyyNxes2xPeOOizSDPISAQIECBAgQIAAgd4I+Fm9N3plum9zrudE84YNhbdNG4uWtnnLlsLt8vt1cJ2v5o25fPO3/LZNTcXzLlaOjcXLUTSDCll55G5jW0r641wvUIkAAQIECFSLwG65SYpOnjAuu+2Tm7ioP9OZs2bGxYccGI11ddlh7li5Ml52w1/j0bXr+vOw8iZAgAABAgQIEKgBAT1Aq7CRN/zrRbHtkYcLala3224x4uKvF6xLD5qu/UNsvuIH7dYP+8SnomHu3u3WN33wfZGPmm/e8Wzji14SQ854W7ttN/zbF2LbQw8WrK8bPTpGfO2bBesq/cE/zJyeXa+sKTdRxG+fWxWfzgWEJ5rVttKbVfkJECBAICdwwOhR8d+HH5pZ1NfnPwH0H81bpk+LWcOHxztuvzOey72fjhw0KHYfqgdo/4nLmQABAgQIECBQGwL9/0m2NhyrupbNq1ZVdf16W7k0NO9VO2az3ZgLgv4oN2xPIkCAAAECBHomcOz4cfG/JxwXx43bLb5/1BFZELRnOdmLAAECBAgQIECAwHYBPUCr8JVQP21aRC4Q1zqlnpfFUt2YsVE/Z8/2Tw0ZunNdbqh7jNgx7G3W7KjbMTSt5X7ChJ3btlrKyrF1a6s1EXX9PHyu4GAlfHDW7Fnx01zgc1Bu1F7qsSIRIECAAAECPReYOWJ4/Px5x/Q8A3sSIECAAAECBAgQaCUgANoKo1oWh555dper0njscZFuXU2N5388GhoasiBoY2PnM54Pffs7u5ptxW932Ngx8e8HHRAHbNkcB0yfXvH1UQECBAgQIFCuAneuXBWzc8Pkxw7u/HNIuZZfuQgQIECAAAECBEovYAh86c0dsUoFzshdC3Rc7lplEgECBAgQINA/AmlCpLfcclucdqPJkfpHWK4ECBAgQIAAgeoUEACtznZVKwIECBAgQIBArwUeWrs2PjJvfnb72ZMDf43r9955d6xq2hKPrlsfL8sFQW94ZkWv6ygDAgQIECBAgACB6hfQXa3621gNCRAgQIAAAQI9Eli2cVP8ZEfgc8SghnjTjIG9zMslhx4cZ9x2Rzy2fkMWCH3LLbfHFw7cP9IoDIkAAQIECBCoTYElS5bE9ddfH7feemsMHjw49tlnnzj88MPj0EMPrU0QtS4qIABalMXK1gJ1e+wRkRtyllJdvU7DrW06W16+aVMMy10vdaRh8Z0xeY4AAQIECHRZYO9RI+N3uRniz7z9zrjl2ediS27Sxx8+/kS8dca0aNgxSWOXM7MhAQIECBAgUPECN954Y7zkJS+Jdeu2xyzyFTr99NPjBz/4Qf6hewIhmuVFsGsBXyh2bdRqi0Xr18cH77onjrj2z/G9RY+1esYiAQIECBAg0FuB8bmeHT859qh407QpMW3Y0PjeUYcJfvYW1f4ECBAgQKACBbZs2RKvetWr2gU/U1VSD1CJQGsBPUBba1gm0AcCa7dsjR8veTLL6bJcAPQ9e872xawPXGVBgAABAgTyAoNzI1LScPg02mLikCH51e4JECBAgACBGhJYsGBBPPvssy01fuUrXxlf+tKXIgVGJ06c2LLeAoEkIAA6QK+D5tyQrZS2bt06QCXoxmG3F7Vgh1T+iih7QalL82C/EcPjqN3Gxm3PrYwnNm6M3+aunXbapNxlBGo45V/viWDbtm3R+nENs7RUPXn4n2rhaFlo/Trh08LSbiGdi+tdnqTApfVrp9zOOak8lfT+uW3H55U8cLmVfVzuMjPFyrQ298WnFJegSe2ZUrEy5M1q9b71/2HyqTOiqOClkHy8txWQZA9av274tPfJn2vy9+23qN01rV87/XnOyZ/3Wx+vdtUHvuYrV64sKMQZZ5wRc+fOLVjnAYG8gABoXmIA7ivlTT338ayojjfeoixZgO8d06dlAdC0xaW5XqAvmTih+MY1uDb/oaEGq95hlZNJpZwPOqxECZ5wzimOnF4/bIrbpLX9fc5J/7td/RKU37Y/2ysdo6lN0DI5DMoFn+qLBKCa0vknbdAqpesjDdoRVD9m7JiY/4KTsmdTAGtDU1OrLbcvpt6YbVN3y9F2/948nrd6TfzdHXfGZ/bdO14zeVJvstrlvqktU137s013WYgK2KC//w8rgKBoEZ2/i7K0rPS/1ULRspBeM1xaODpc6M9zTn/m3WGFevnE4sWL484774x58+bFptzIiRkzZsQJJ5wQ++23X7uc77jjjlixYkW2fuzYsXH00UcXbLN27dq46aabWtYdcsghsUeaM6RNevrpp+OWW27Jjjt06NBI2x1xxBExYULn34vvu+++uO222+Kxxx6LdKyU96xZs+K0006LYcOGtRxl9erVcfPNN8c999zTsi4tLFy4MH7/+99HOuZJJ23//FKwgQc1LSAAWtPN38XK506SUvcEXrr7hJicG5K3NGd3S64n6IO5SaT2Hjmie5nYmgABAgQIdFPgrlWr49W33tFur4/vvWe8a9bMdutPuuHmbLRC6ycOHj0qfp27xmZKaWKhETsm87vowYfjP4tc2/qG3KREM4bv/FKS9rt3zZp4xc23p8WC9NG5c+J9s2cVrOvLB0/n3nfPvPOeWNm0JT547/3x8Lr18ZHcpWj0PuxLZXkRIECAQCUIbMyNRvzEJz4RX/nKV9r9IJzeF9O1My+77LLYbbfdWqrz0Y9+NK699trs8XHHHVcQ7EwrFy1alE04lN/hRz/6UbzpTW/KP8zuv/3tb8c//uM/xvrc3Bit0/Dhw+Piiy+Os88+u/XqbHn58uXx7ne/O37+858X/WE5BWO/8IUvxLve9a5s+4ceeqigHPkMzz///Gxx2rRp8fjjj+dXuyeQCQiADuALIZ10GnKzhJd9St3KR4zMitmc+9UxV+hsuSLKPgC4aSjq4MbGOHPWjLg9F/x8Z+5+vzGjB6Ak5XPI/K/VqUTJxxfRwrbJm/ifKnRJPRxa/8rOp9An/yi9ftjkNbbfl/Kck85nXT2n5bftz/aq7+BzRV1dd14nOz+ftP4/zNW0EHrHo1SftnVqqC/++aa+W+UoerhOV47N/fh4ZO4yNL9+alm23SWPLoqF6zfEVw4+IIZ1YNNphrt4Mr3WUru2rf8udquJp1v3is2/z9VExbtRSefv9lgF55zc/1YyknYK5P+XnHN2muSXSnXO6ep7fr5cA3WfroGZenmmHp3FUvpf++Uvfxkvf/nL409/+lPWY7LYdt1dd+6552bX4Cy2XwqInnPOOXHvvffGJZdc0rJJei9961vf2hJ4zT+RXu/57wJpqHsKkKZA6Jvf/Ob8Ju4JdEtAALRbXH23cf7EWalvXj7sd/xaSG2abh+Yu2fHG9XYM+kNNt1SSm9kPswWvgDS/5P/qUKT9Kjtl6BKPV+2r1nfrsmfc/o218rOrZzPOen815+v5ZG5H+AOyPXgbJt2zw0FK3bcfUaNjLGDGws232vUiJZt0xeP/JePPYYOKZr30FwP0bZ5j+ioHLlZ29tuW3DwXj4YmXv//fYRh8a/Lng4Ln74kSy3q3PB0Cm5YXOfPmDfXubefvf8F+7+rFP7o1bGmvS6yb/3J5/8Z9/KKH3/l9J7f3Hj1uccn43aG+XPNfn79lvU7ppSnXPy57L8fbmKf/3rXy8Ifqbenin4mIKQ3/nOd+Kaa67Jiv7Xv/41Lr/88paelb2pTwpsph6e+XTqqafGpz71qViTGxXy1a9+teWY//Ef/xHvfe97Y999t78v33XXXS3Bz/TavuKKK7Lh62PGjIlUvtNPPz2eeuqpLNvPfOYzWQB06tSpceGFF2ZD3r/73e/mDxlvf/vbY88994zRo2u7A1ILiIUCAQHQAg4PCBAgQIAAAQKVK7BfLvh57UnHd7kCVxxzZJe3PSs3ouHde83p0vZ75wKr3SlHlzLt4kbpS+n5+86NublLz/zTPffGrNyQu3P33quLe9uMAAECBAhUtsDmzZvjggsuaKnEiSeemPX2zK94xSteEXPmzMmCipMmTcquDZp/rjf3abh9/ofBwYMHx1VXXRUpiJnSy172sthrr73ikUceyX5Y/fSnPx0//OEPs+fmz5+f3ac/KQCarlGaypXSC17wgvjxj38c6dqg6TqiBx10ULY+PZ+O93//93/ROgCaJkF64QtfmG3jD4G2AgKgbUU87lRg5eamGD+s+LC2Tnf0JAECBAgQIECghAKvnzYlZo4YFhMHD4lRjT7ylpDeoQgQIEBgAAUeffTRWLVqVUsJ2l5zM00mdP3112fByYkTJ7Zs19uFNHlRPqXen/ngZ35dGrp+0UUXZQ+vu+66/OqWoGZakYK36dqj+++/fxb8TMHMlFcK4koEeivg02BvBWtg/9xVP1vSZxY8GF899OCWxxYIECBAgAABAuUqcGSriR3KtYzKRYAAAQIE+lLgwQcfLMhuVm4W9bYp9cbsScpfFqftvmnG9qVLl7asTrOzP+95z2t5nBaeffbZlsdplvimpqZozF0y58ADD4wXv/jF2ezt+Q3uv//+SLc0lD/1Jj3llFPi//2//6d3Zx7IfY8EXFW6R2y1tVNzq+tn/HzZ8rhn9eraAuiD2q7JzUb77dxEDO+78+4+yE0WBAgQIECAQG8E/rri2fjIPfNic+46lRIBAgQIEKgmgWXLtk8EmK/TkNwEgT1JaSKltmnTpk1tV2WPn3jiiYL1S5Ysya7fma7hmb8tWLCgZZt0jeh8wDRdH/1nP/tZdv3OYmVNvULTNUtTT9A0u7xEoKcCeoD2VK6G9huUu3ZWrFm7vca562p9/P4FcfWxR9WQQO+r+sqbbo4Hdhi+a86sOHjHtVB6n7McCBAgQIAAge4ILFq3Ps68/c54Ltfz5JG16+K7Rx4W43K9SyQCBAgQIFANAm17fOYDja3rlu992Xpd2+W0Tdu0YcOGtquyx1OmTClYn64z+vrXv75gXdsHI0eObFk1YsSIuOyyy+KLX/xidu3QNDP9n//853jmmWdatkkLaTKlNGP8McccU7DeAwJdEdADtCtKtikQuHv1mrjssSUF6zzoXOCNueuQ5dOlCxfnF90TIECAAAECJRa4K3ddtNU7erXc/Oxz8bIb/hoP5n/oLXFZHI4AAQIECPS1wD777FOQ5U033VTwOD34+Mc/HmPHjo3jjz8+m5E9P7S9dQ/M5557rt1+6fqixdKoUaNi/PjxLU+lHqFpRvbWtzTM/TWveU3LunHjxrVsn4KtqYfo4sWL4z3veU/85Cc/iTRM/vbbb4+3ve1tLdulhVtuuaXgsQcEuiogANpVKdsVCFz8yMJYVeQXoYKNPGgROH369BiW69qf0i+eXBrLOxg60LKDBQIECBAgQKBfBF4zZXJcecyRMWbHxEiL12+Il994c9y7yiV++gVcpgQIECBQUoHpue+erYOg3/rWt7LraeYLkYKT3/ve97KJklJwdNGiRZGGoafUOoiZhrHPmzcvv1u2/ec///mWx20XXv3qV7esuvPOOwv23bhxY5xwwgmxW+7a3NOmTSsIav7DP/xDDM+NOt13332zbdJM8SnV5UafHnHEEfHP//zPLfmmhQkTJhQ89oBAVwUEQLsqZbtM4CUTt59s0rCxT933AJUuCowd3BhvmDY123rztub4/uLHu7inzQgQIECAAIG+Fjhxwvj47fHHxewRucv85NJeI0fE3NxNIkCAAAEClS6QAodpqHg+rVy5Mo4++uh47WtfG2lo+uzZs2P58uX5p+N973tfy3LroeVbt27Ntv/kJz8ZH/3oR7NgZNsJllp2zC2cf/75LYHUtP7kk0+Oz372s/GNb3wjm+Ro4cKF2eYpAHv44Ydny+lP6hWav95ousboaaedFhdccEFcffXVceGFF0aaPT6f0gz2z3/+8/MP3RPoloAAaLe4bHz+3D2jMXdCTelHS56IeXpLdPlF8c7ZM7JtZ+RO2pOHDe3yfjYkQIAAAQIE+l5gz1zA83e5IOjrpk6Oy488PIY2NPT9QeRIgAABAgQGQOAlL3lJwYRB69ati1/84hfxm9/8Jpt9PV+k1Lvy5S9/ef5h1jMz9brMpzQkPQUh07U5U8/MNHS+9dD1/Hbpfu7cuXHFFVdkvTnT4xUrVsS//Mu/ZAHW66+/Pq3KUgrEtg66psfnnXde/ulIQdZPf/rT8apXvSpS8DXNKJ9PqTfr1KnbOxbl17kn0FUBAdCuStXwds1P75xFblYucPehObMyjebc3/Pn3V/DMt2r+r7/n737AIyq2NcA/qUnpAGBkEAqLYXewYLtKmJFRQHFgoIdxUoREaTay/XZgKty0SsqYhdQLEiTjkAChJIeUkglvb2Zk+ySsgmbZMs5u9+8t3fPnjrzOzGc/Hdm/mJelG8vGIEdl4/GpOCglh3MvSlAAQpQgAIUMLmAHKHx7qAB8HdvXYZck1eIJ6QABShAAQqYSOCNN97ATz/9pAyHl71C65bevXvj008/xeLFi+uuhpzLc/369bjiiivgWidBoAxurlixQunR2fBcdU8ge2vKYfVyblE5rL1uCQgIgBxC/8UXX8DFxaXuJrz00ktYs2YNhg0znGx59OjRkEHUyZMn1zuOHyjQEgFmgW+Jlr3uK4Zs1y3TwkKwOjkVp0X39N05ufgkIRF3h9b0bqy7H5cbC4zo2KHxSq6hAAUoQAEKUEB1ApszsxAq/ngLrR0mr7oKskIUoAAFKECB8wiMHTsW8lVQUIDDhw+jurpaGQIvg5FNFTnH5q+//gqZ8X3v3r3o3r07AgMD9bs3zMyu31C7MGDAAGzZsgUysZLszZmamoqQkBCEhYXB2bnpENRtt90G+ZI9R5OSkpQM8PK68jiZJd5QkcPhZZtYKGCMQNM/fcYczX3sUsBDDBF7IbIXHjpQMyHyK0eP4+auXeFdm0zALlHYaApQgAIUoAAFbEYgJr8A9+zeB3eRFOKjYYPBLzBt5tayIRSgAAXsUkD27Bw5cmSL2i7n25Q9OVtbZGIlmdhIvlpSZCKmusmYWnIs96VAcwIcAt+cDrc1KXBdQBdc5d9Z2Z5VVob5sUyI1CQWN1CAAhSgAAUooCmB2WKKnyKR/CFbJH0cv30n1iSlaKr+rCwFKEABClCAAhSgQH0BBkDre/BTCwTmRkXAyaFmLpH/JSYjVvSWYGmZwI4z2cgUUwmwUIACFKAABSigHoEVQwZicHtfpULlYmjd4wcOYnHsUQ6zU88tYk0oQAEKUIACFKBAiwQYAG0Rl53u7GY4MUBvby883rO7glIl/lf2lmAxTmB3Tg6u2LwV40Svko/jE407iHtRgAIUoAAFKGARgc7i2efrUcNxU9dzc57tz8tHJecZs4g/L0IBClCAAhSgAAVMLcAAqKlFbfB8Dh3OJe5xEPN41C2P9AiHf22AdEd2Dj4VPUFZzi/gK7LeHa7tMftJQhLKxATRLBSgAAUoQAEKqEfAXcx5/t7gAXi2d0/0FMkXZK9Q5wbPQeqpLWtCAQpQgAIUoAAFKNCcQP1oVnN7chsFDAh4iixuL/WL1m95+WgcCisq9J+5YFigl5cXLunkp2yUc6h+l3ra8I5cSwEKUIACFKCAVQWeFAHQX0ZfAPnlJQsFKEABClCAAhSggDYFGADV5n1TVa3HioRIIzvW9BJNF/NZLhRzZLGcX2BaeJh+p+Wn4vXLXKAABShAAQpQQF0CHqI3qKGSVlJiaDXXUYACFKAABShAAQqoTIABUJXdEK1WZ2nfaOh+mFaLYfBxZ89qtSkWq/cV/p0Q1q6dcr0YMRw+vrDIYtfmhShAAQpQgAIUaJvATjH1z+gtO/CfjKy2nYhHU4ACFKAABShAAQqYXcDZ7FfgBexCIMrHG4+KhEhvHz+JCpEgYPbBGHwlkgewNC3g4OCAJ3r1QFJxMe4KCYa/u+FkU02fgVsoQAEKUIACFLCGwGnR83PK7r0oFXN4f5Ceicx9B/BG/35wc9J9HWyNWvGaFKAABShgzwIZGRlITk5GtQYT9sm/jQMDA5WXPd9Dtt28AgyAmtfXJs5enZcHONYM/VJ+mYpfTobK9B7d8Zno/SnntNxyJhtrklIwIbiboV25rlaAPvxRoAAFKEABCmhPQCaAnBgchP87cUqp/NcpaUgoLMbHwwZBZpBnoQAFKEABClha4NSpUygVU9JptZw4cYIBUK3ePI3Um19Ta+RGWbWaooeivjTzbZK3izOWiKHwurLs6DEUVVbqPvKdAhSgAAUoQAEK2ISAo/gy+PmoCLzaJxLOtd8L78nNxRtxJ2yifWwEBShAAQpoT6BKjErQctF6/bVsby91Zw9Qe7nTFmrnDV0D8OGp9tidk4u0klIsOXIMi/pEWejqvAwFKEABClCAAhSwnMBt3brCS3xRPDspFcHtPDBXBEVZKEABClCAAtYUcHZ2xqhRo6xZhRZde/fu3Siu2+mqRUdzZwoYL8AeoMZbcU8jBZaJXqC6QfKfxCfi5NlCI4/kblKgqplethSiAAUoQAEKUEBdAoM82+Hni0Zh1bDBaNdEtnh11Zi1oQAFKEABWxaQ82lq6WXL94JtU5cAA6Dquh82UZu+vj54sHuY0pZyEcybczjWJtpl7kYcysvHjP0Hcf3Wv819KZ6fAhSgAAUoQAETCoSJIGiAu7sJz8hTUYACFKAABShAAQqYUoABUFNq8lx6gRkiu3lHFxfl8x+ZWfg6JVW/jQuGBR7cewCfJ6dAziH2d3aO4Z24lgIUoAAFKEABzQj8KjLE37ZjF3LLyjVTZ1aUAhSgAAUoQAEK2KIAA6C2eFdN3CaHLl30Z3RwNO5HxlcEPxf1PTf3p5wLtJgJkfSOhhbuDQ/Rr15xKkG/zAUKUIACFKAABbQnEJtfgAf27sfmrDO4Zut2TgmkvVvIGlOAAhSgAAUoYEMCxkWzbKjBbEorBMQcIq0pN3UNxKD2vsqhycUlePloXGtOYzfHTAjqBm8xYbUsP51ORwongrabe8+GUoACFKCA7QlklZVBZouX5WRhkQiC7sAWEQxloQAFKEABClCAAhSwvAADoJY3t5sryomXl4qESLqyMj4BCeIPABbDAp4i+DkpuJuysVLMnfqxSCDFQgEKUIACFKCANgUu7uSHHy4ciRCRHV6W3PJyTPx7N7afydZmg1hrClCAAhSgAAUooGEBBkA1fPO0UPWBogfo1PBQpaplVdWYy4RIzd62e8NC4SQCx1d18ccV/p2b3ZcbKUABClCAAhRQt0CEt5eSIX5Exw5KReX70A7t1V1p1o4CFKAABShAAQrYoAADoDZ4U9XWpCdFQqT2tQmRfsnIxHepp9VWRdXUR2aR3f+vS7Fq2GCM9OuomnqxIhSgAAUoQAEKtE7Az9UVX44chuk9wrFiyEC4GDmfeuuuxqMoQAEKUIACFKAABQwJMABqSIXr6guUltb/3MJPHcWD/4vRkfqjFh05itLKKv1nLtQX6OzmVn8FP1GAAhSgAAUooGkBVxH0fC4qAh3EMxELBShAAQpQgAIUoIDlBRgAtby55q5YnZOjr3N1VesCl+ODuqKfj49ynsSiYrwWd1x/Ti5QgAIUoAAFKEABexX4XoyM2ZOTa6/NZ7spQAEKUIACFKCARQQYALUIMy8is6Au63cuIdKHJ+ORJAKhLBSgAAUoQAEKUMBeBWTg89H9/+Dm7TuxLiXVXhnYbgpQgAIUoAAFKGB2AWezX4EXoECtwBAx6f89ocH4OCEJJaIn6byYWHw0dDB9mhE4W1GBz5NSMEYkRQquzSLbzO7cRAEKUIACFKCAhgTeiDuB0trRNQ/t+wdxZwvxTO+ecBBfHLNQgAIUoAAFKGBYoKysDDExMThw4IDyKikpQVhYGPr27YsxY8bAycnJ8IFca9cCDIDa9e23fOOf7t0LX6ekIV8E9n4+nSFe6Rgb0MXyFdHAFTcIm0dEr5CzFZVILS7BvOgIDdSaVaQABShAAQpQwFiB5SIp0nTxb/0PaenKIa+LgOhxEQT998D+cHPiQC1jHbkfBShAAQrYj8C6detw//33Iysry2CjQ0JC8MQTT+Dxxx/nF4oGhex3JZ+s7PfeW6Xlndxc8UKdhEgLY4+irJXzilqlARa8aJSPN4pE8FOWT5OSUFRZs2zBKvBSFKAABShAAQqYUcBD9FBZPnggZvTsob+KfC5ydWQPUD0IFyhAAQpQgAJCID8/H3fffTduvvlmJfjZoUMHpbfnzJkz8cILL+COO+6At7c3EhMTlQDouHHjUFBQQDsK6AUYANVTcKEpAQdf33ObTDAka2JwN0R5eynnPFlYhDdFbweWxgIh7dphTIC/siGvvAJfJac03olrKEABClCAAhTQtIAc7j4rshf+T/T6HNzeF/83qD97rGj6jrLyFKAABShgDoEHHngAq1atUk5977334uTJk1i/fj2WLVuG+fPnY/Xq1UhOTobcJst3332HiRMnKsv8HwpIAQZA+XNwfgEPD/0+ppiTykk86C/r10d/zvdFQiQ5xJulscDUsFD9ypWnEvXLXKAABShAAQpQwLYEbgnqih8vHAlPZ85QZVt3lq2hAAUoQIG2Cvzxxx/4/PPPldO88cYbWLlyJdq3b9/otD4+Pvjwww8xduxYZdtPP/2EFStWNNqPK+xTgAFQ+7zvVm/1iI4dMDkkSKmHHNo96+Bhq9dJjRW4sJMfImt7y0qnNAaK1XibWCcKUIACFKCASQSa+qL5YF6+Sc7Pk1CAAhSgAAW0JlAh8oc8+uijSrX79++P6dOnN9sEmQBpzZo16Nevn7LfwoULUV1drT8mMzMTGzduxN69e5V1RUVFkAHWpUuX4qWXXsIvv/yC4uJi/f6GFvLy8pT9Xn31VaX3qZyXNCWFIzYNWalpHb9iVtPdsLO6PCsSIq0TCZEKRWBvY0Ym/so6g4tFwI+lvsDzURHKPKkyE7yjCaYgqH92fqIABShAAQpQQM0Cf2Rm4fa/d+O2oG54uX8fMT8o+y+o+X6xbhSgAAUoYFqBXbt24fDhmg5TMkBpTIZ3ORfojBkzcN999ylzgm7btg0XXnihUjG5LOcHlb1E5flk1vi0tLR6lY6OjsaXX34J+d6wfPPNN5g2bVqjJEyurq5YtGgRnnrqKTjy3+qGbKr4zCcoVdwG+6yEv7tbvczmcw7FoIIJkRr9MFzh3xljA7ow+NlIhisoQAEKUIACti2QWVqKaXv2o0o083MxF/htO3Yhu6zMthvN1lGAAhSgAAXqCBw7dkz/aejQofrl8y0MGjRIv4ucK7RhkecdPXo0KkWHrGeeeQZvvfWWkkjJzc0NMTExuPHGG+v1HJXHy31uuukmJfh57bXXKsPtP/vsMzzyyCOoErGMZ599VgmONrwWP6tDgD1A1XEf7LYWdwQH4T9ibsujZ88i7mwh/n3iJJ7o1dNuPdhwClCAAhSgAAUooBPoLP4ImydGgswSXxJXiuF7O7JzMHbLdqwePgS9vGoSSur25TsFKEABClDAkEBAQAAKCwsNbbLKOtmDMzc31+hrHz16VNlX9urs1KmT0cf16SNGTYhemWXii0OZHKlhOXHihNLDc+vWrfXmE5U9QydPnozjx49j06ZN+Ne//qUcKnuJzp07V1mWw+VnzZqlP+WkSZMwYcIEXHnllfjoo48wdepUjBo1Sr+dC+oQYA9QddwHVdeiOiNdX79qE/fQdBZdw5f0jdKf/53jp5BewoRIehAuUIACFKAABShg1wJ3hgbj8xFD4etS028hoagYH8Un2rUJG08BClCAAsYLyDkvz4oOR2p5yfkzW1J0PUDDw8NbcpgS/NQNYU9NTTV4rBwC3zCZ0h133AFPT09lf9kTVFeWLFmiGA4ZMgQzZ87Urda/X3zxxUrvTznf6Pz58/XruaAeAQZA1XMv1FuTqnMTBpujkjLRz0Qxr5Uscj5Q2cuBpXmBrFIOf2teiFspQAEKUIACtiMg50j/6cJRCPdsh5EikeT86EjbaRxbQgEKUIACFGhGQCYpksXFxaWZvQxvKi8vVza4u7sb3GH48OEG14eFhSnr6yZD2rNnj7Lu6quvRlNJC6+44gplnwMHDijv/B91CdR8layuOrE2digwM6IXvks7DZnp/OfTGdh+Jhuj/DraoUTTTa4S3yR9mZyKFacSUCyc/rr0oiZ/8TZ9Fm6hAAUoQAEKUECLAj28PEUQdCTk19JMhKTFO8g6U4ACFLCOgMxOLjOpq6W0NEFQUFCQUvW4uLgWNUH2xDx58qRyTLduNR2u6p5ABkX9/f3rrtIv+/j4KMtyXk9d0V3/7bffxvLly3Wr673rAq7p6enIz8+H7jz1duIHqwkwAGo1el64rkCghzvmRPbG3MOxyurZohfoptEXwolZz/VMMgP8h6ficTi/QFn3Z9YZXNrZ+DlQ9CfiAgUoQAEKUIACmhToIOYya6qUiz/SXJh1tikerqcABShgtwJyDlAtl4iICKX6MqB4+vRpGNseGfjV9eDs0aNHI4KmeoU22lGskPOIZmVlKZtkULRUJClsqvj6+iqbZF0ZAG1KyTrrOQTeOu68qgGBu8UcVz1q59o4UnAW7544ZWAv+141LTxUD7BcBENZKEABClCAAhSgwLepafjX5m1IqB0mSBEKUIACFKCArQiMHz9eP/JxzZo1Rjfrv//9r7KvHK5+yy23GH2coR1lMiVdb9F3331XSeIkEzk19+rdu7ehU3GdFQUYALUivmYuLTKQWqLIXgt1EyK9ffwkMpv5ZsUSdVLbNW7q2hV+rjVzn2zKyMIpFWXzU5sV60MBClCAAhSwB4F9uXl4fP9BHBUJLsb+tR1/i0zxLBSgAAUoQAFbEQgNDcUll1yiNOeFF15ARkbGeZsme1/KTO2yXHTRRQirndPzvAc2s4MuoKmbC9TQrjLhlJz/s6WJngydi+tML8AAqOlNbe6MDh066NvkYOahVZeIId23dAtUrlcg5il57lDNkHh9Bex8wc3JEZNDgvUKK5kFVm/BBQpQgAIUoIA9CriLZzO/2qHx2SLZw/jtO7EmKcUeKdhmClCAAhSwUYF33nkHbqJjlgws3nnnnThz5kyTLZXb5D4FBQVK4qQ33nijyX1bsmH06NHK7rJnqaEgrJxzdOLEiRg4cCAGDBiASpG3g0VdAgyAqut+sDZCYLaYC9SjNtAqEyPtYk+Gej8X94SGIMDdDU/26oHpPcLrbeMHClCAAhSgAAXsSyDKxxvrLx6Fwe1r5hwrF3+APX7gIH5Nz7QvCLaWAhSgAAVsVqBPnz545ZVXlPZt3LgR/fv3xzfffKMkGtI1WgZH161bp2z79ddfldWLFi3CkCFDdLu06X3WrFkIDAxETk6OEuiUvUx1Rc4L+vrrr+O3335TVj322GNwcnLSbea7SgSYBEklN4LVOCcQ5OGBmZG9MD/mqLJylkiI9MvFF0AmAWIBZMKovVdcSg/+MFCAAhSgAAUooAh0Fr1ivh41HDMOHMI3Yj7QK/0743L/liVKPCtG3lRUyRzz54p89PJ1qZl659xaoLSyCsUGerZ4OTvBucFoIdkjJlf0THUQ/1e3uIpRLe0M/HFYKOpRbmQ96p6PyxSgAAUoYNsC06dPV+bhnDJlClJTU3HTTTcpc4PKBEe6jO/yXRYPEVOQc3Xec889ymdT/I+3tzc+/PBDTJo0Cb///juioqJw8cUXQyY92rBhA+Twd1nkfKOPP/64KS7Jc5hYgAFQE4PydKYRuDcsFB/HJyFeTOYvs55/cDIeD7G3ox6XwWA9BRcoQAEKUIACFBAC7iKY+P7gARjZsQNuDera4i9K79m1F1vOZNez9HF2xrGr/1VvnfzwZXIKnj54uNH6z0cMxaViOqO65awIlPb5bXPdVcry7cHd8PqAfo3W37dnP/7IrMm0q9soA6Unx16p+8h3ClCAAhSwU4EJEyZgxIgRkEPiV65cqSQhOn78uF7Dz88Pd911Fx5++GH07NlTv95UC9dddx0OHjyIBx98UOnt+f333+tPLZMkPfPMM2DvTz2J6hYYAFXdLWGFpICr6D2wuG8U7ti5RwF58/gJ3CYelHVzXFGJAhSgAAUoQAEKUKCxwD1hIY1XWmHNq3EncFJ8kd2wV6kVqsJLUoACFKCADQnIhEavvvoqXnrpJaSkpODUqVNKD1C5PigoCM7iy7vmyo033qjs39w+27Zta3KzvM769etRLkY3HDt2TJkPVCZqCgkJOe+1mzwpN1hEoPmfDItUgRdRu0B1fj7gUDNdrNKlXI6HskC5QgzfujEwAN+KeUDzyivw/OFYvDtogAWuzEtQgAIUoAAFKEAB2xL4NDEJPs4uuL5rgMGGyblEy8QcZnWLZxN/RHYWc5EP79C+7q7Kct3h8ptFb9J9eeIZUpQhYn5SpwbPj+Gensq2hv8T6e2FIjEMvm6RvVtZKEABClCAAnUF5BybMugoX9YoLmKKGDk3qXyxaEOAAVBt3Cfr1lJ8ew9Pr5o61M6pYakKzYnqjfXpGSgVD+Rfp6RhqhgaP9jAA7el6qPG68SIKQJWnIrHw2KKgJ5etfdJjRVlnShAAQpQgAIUsIrAX1ln8OzBGFSK57hZhb0wQyRSbFgW9olquKrJz2O6+EO+jC3/Gz4UPq6N5xI1dPz86EhDq7mOAhSgAAUoQAEKtEmAWeDbxMeDzS0Q2q4dnu7dU3+Z2SIhkm5iY/1KO16QvTku37wVnyWlYOWpRDuWYNMpQAEKUIACFGhKQM7ZKYOfsiw7GodH9h1QEhk1tT/XU4ACFKAABShAAVsTYADU1u6oDbZnWriYT0NkcZPlgBhKtSI+wQZb2bomXSkmWnauHVK2Rvxxky/mIWGhAAUoQAEKUIACdQXeFMmGHqmTTHKtGFVzy46dkBnXWShAAQpQgAIUoIA9CDAAag93WeNtlPM+LexzbjjU68dOIKesTOOtMk31/cUcXDfUzuVVJLKs/k/0BGWhAAUoQAEKUIACdQUcxZelz0dF4I0BfeFS+8VpmBhl09Qcn3WP5TIFKEABClCAAhSwBQEGQG3hLtpBG8YEdME14iVLjujlOD/mqB202rgmynlRdWWl6B1bZeF5WnXX5jsFKEABClCAAuoWmBQchC9GDsNVYv7O1/r3NWtl140YipP/ulR5ebsw7YBZsXlyClCAAhSgAAXOK8AA6HmJuIODGGatKw6O1vuReV4kRHJ1rMlA/4UY7v1PXp6uWnb9LpNCDRbZVaVMpEiClMth8Hb988DGU4ACFKAABZoTGOXXEauGDYabk3mf6WTWd2fx3ChfLBSgAAUoQAEKUMDaAnwisfYd0ML1VfLgGu7piSdqs5bKafxniWymTIhU8wO0tG80tl82GquGD0FHV1ct/FSxjhSgAAUoQAEKqEzgt4xMVFRVqaxWrA4FKEABClCAAhRouwADoG035BksKPBA93B0c3dXrrg3Nw+fJCRZ8OrqvdQA0QM0zLOdeivImlGAAhSgAAUooGqBH9JO4/adezDx793ILWNSRVXfLFaOAhSgAAUoQIEWCzAA2mIyHmBNgXYiIdKCOgmRXj12nJnPrXlDeG0KUIACFKAABTQvIJNLzjhwUGnHljPZuGbrdpw8W6j5drEBFKAABShAAQpQQCfAAKhOgu+aEbguMABX+XdW6pslHtgXxDIhkmZuHitKAQpQgAIUoIDqBDqI6XOWDx4IL2cnpW4nC4tEEHQHtmSdaXVdd2TnYIMYUi9fHFbfakYeSAEKUIACFKCAiQSYktFEkDZ9GhFkVFuZFx2B3zKzUCEynv8vMRn3iUzo0T7eaqum1epTWFGBU+KPl76+PlarAy9MAQpQgAIUoIB2BC4TXy7/eOEo3CmGwScWFytJFTemZ+CiTn6tasQSMUpnX16+cuwxkVDTRYziYaEABShAAfMJVNXO4VwukuJu27bNfBcy8ZkrxN+uLBSwhAADoJZQ1vg1qrOzAU8vpRXV8peqCh5ge4ps54/17I7X405ATtU/6+BhfHfhSI1Lt736soeF7BH7eVIK2ru4YMfloyGzsLJQgAIUoAAFKECB8wlEeHvh54tHYcquvaI3qDNeiI483yHcTgEKUIACKhGorKzU14RBRT0FFyigF+AQeD0FF7Qm8EiPcAS4uynV3pmTi08TmRDJ2dER+0VyqALxLVqS6L2x4XSG1m4r60sBClCAAhSggBUF/MRw+K9GDcfyIQP5JaoV7wMvTQEKUKClAo7ib0EWClCgaQH2AG3ahltULuApeiYs6xuNe3bvU2q67GgcbuwaqPRYUHnVzVq9qeGh2CUCwrKsiE/ANYFdzHo9npwCFKAABShAAdsScBV/RMuXoZInhlb6ilEmLBSgAAUooC4BJzFSUw6DdxZ/Jw8dOlRdlWumNvv370dJSUkze3ATBUwjwACoaRx5FisJXB3QBRf4dcQ2kbE0s7QMi8Tw72X9+lipNuq47LXCRPaMPV1SqrjE5hcgivOjquPmsBYUoAAFKEABDQt8KuZdX3rkGD4ZNhhDOrTXcEtYdQpQgAK2K+AgpkBzFb35tVJkfVkoYAkBw1/tWuLKvAYFTCSwpG+UfojWf8WD+dGCsyY6szZPI4fBTwkN0Vd+TXKKfpkLFKAABShAAQpQoDUC28WXzTPFnOtZIjnmzdt3Yl1KarOneVLM1f5Wv2jl5eHEPzmaxeJGClCAAhSgAAXMLsCnEbMTa/8CDj6+5xqhwm9nIr29IecDlaVSZIWfcyjmXH3tdGlyaDBGi6ytK8X8Xc9HRdipAptNAQpQgAIUoICpBMI926FP7YiSUjHE8qF9/+BlMf1QtXj2MlQuFc8hNwUGKC/55SwLBShAAQpQgAIUsKYAn0asqa+Va7fz0NdUrd3TZUb4zm413fy3ih4Ka0QWdHsuMoHBFyOH4VrxhwezwNvzTwLbTgEKUIACFDCNQIC7O765YASuqzO3+OtxJ/BDWrppLsCzUIACFKAABShAATMKMABqRlye2nICXmKi5yV9ovUXXHr0GApFJnQWClCAAhSgAAUoQAHTCHiIBBvLBw/E4+KLZ1nGieST13cNMM3JeRYKUIACFKAABShgRgEGQM2Iy1NbVkA+gA+vnZBfJgBaKoZlsVCAAhSgAAUoQAEKmE5AjgaaHdkbq0QipDcH9DXdiXkmClCAAhSgAAUoYEYBBkDNiMtTW15AZoDX/VB/HJ+I42ftOyGS5e8Ar0gBClCAAhSggD0IXNXFH+6iRygLBShAAQpQgAIU0IKALlakhbqyjhQ4r0C0mJz/we41CZEqlIRIsec9xtZ3KBOJCr4UmeDH/LUNh/Lybb25bB8FKEABClCAAlYUePfEKfzfiZO45e896PHL78rrLKclsuId4aUpQDOv5h0AAEAASURBVAEKUIACFJACDIDy5+C8AtUZGfp9qkUwTe1lRq/u6CSSAMmyOesMvk5JVXuVzVq//8QnYPr+gzgggp/LTyWY9Vo8OQUoQAEKUIAC9iuw/nQ6FsYeFa9jOF5YiHLxZbR8NZEo3n6h2HIKUIACFKAABSwuwACoxck1eEENBD3rqvq4uGBhn0j9qsXiIbyoslL/2d4WJgR1g7tjzX/q61JTkVVaZm8EbC8FKEABClCAAhYQ2Jubh+ra62SXl1vgirwEBShAAQpQgAIUME6AAVDjnLiXxgRkVtLB7X2VWqeUlOAVO06I1EH0hr0lqKtiUVZVjdWJSRq7m6wuBShAAQpQgAJaEJgjkiO93C8aTiJRUt2SU84vX+t6cJkCFKAABShAAcsLOFv+krwiBcwvIDOULhMP4GP+2q70RFgphoHfFRqMcE9P819chVeYGhaKTxOTlZp9nJCIR3uEw7m2V6gKq8sqUYACFKAABSigUYG7QkOU562JO3ZBN/6mvbOLRlvDalOAAhSggBoEfvrpJxQXFxtdlX79+qF3795G788d7UOAAVD7uM922cr+vr6YGh6qzHspez7OPRyLT4cPtUuLKJEc6kK/jjhSUICJQUEoFdMaMABqlz8KbDQFKEABClDA7AIXd/LD+G6B2J6dg95ennBx4qAzs6PzAhSgAAVsWGDq1KlIS0szuoUvvfQSnn32WaP35472IcAAqH3c57a1sjahUNtOYp2jn+zVA18lpyJHzEO1KSML36Wexg1dA6xTGStf9e2B/URyKDe48Y8QK98JXp4CFKAABShg+wKv9o0WyY9qZgR1cXKy/QazhRSgAAUoYHYBPz8/+Pv7n/c6cj8WCjQUYAC0oQg/NxJw6NgRKDirrHfQ2LBpOf/lguhIPHbgoFL/RSIz6VVdOsPdDh/Eu3l4NLq3XEEBClCAAhSgAAUsLVAiklPa47OYpZ15PQpQgAK2JnD//fdjyZIlttYstsdCAhyPYiFoXsZ6AreKBEADfH2UCiSKeUNeO3bcepXhlSlAAQpQgAIUoIAdC3yZnILRf25BYlGRHSuw6RSgAAUoQAEKWFqAPUAtLc7rWVxAJkRaKoZhXbN1h3LtD08l4E6RECmkXTuL14UXpAAFKEABClCAAvYq8L2Yiuix/QeVBJU3b9+JtaOGI5TPY/b648B2U4ACFLC4wI4dO/DPP//g5MmTCAsLQ//+/TFs2DC4uDRO1ifnHD148CDc3d0xevRog3XdunUrCgsLER0djSCRa0OW9PR0HDhwQBmqP3DgQPz111/4/fffMWLECFx22WVw1fAUgwYRNLSSAVAN3SxWtfUCgzu0xxSRlfQjkQFdJgCae/gIVg0b3PoT2sCRsfkFSBI9Yq/qcv45VGyguWwCBShAAQpQgAJWFujf3gfdPNyRXFyivG7ethNfyyCoJ7+UtvKt4eUpQAEK2LTA4cOH8dhjj+G3335r1E4ZpFy1ahVk5vi6ZdOmTbjzzjuVwGZSUlLdTfrle++9F8eOHcMHH3wAOTxflj///BMTJkzAuHHjMHLkSMyaNUu//7XXXosffvhB/5kLlhXgEHjLevNqVhR4OqInfF1qYv4b0zPw8+l0K9bGepcurazCeNHr4rLNW/HUP4dQLgLCLBSgAAUoQAEKUMCUAq8fP4nHDx5WXnLOT1lkb08Z8AyunZc8paQE47b/jdPinYUCFKAABShgDgHZI/PSSy9Vgp9dunTBvHnz8Pnnn2Px4sXo2bMn9u/fj6FDh2L79u0mvXxsbCzmzp0LJ5F/pE+fPsr7rbfeatJr8GQtE2AP0JZ52eXe1fn5gENNrFzJ5imGlGux+Imu5vOiIpWgn6z/gpijuMK/M1w1ltiprfYyC7xj7T3MLC3Dd2I42i1inlQWClCAAhSgAAUoYCqBP7LOYF+eeIYU5aV+faFLxSinIJJB0FvEl7FybvYRItlmZzc3U12W56EABShAgQYCvXr1QkFBQb21ISEh2LlzZ7118sOUKVPw888/N1ovezVGRETUW79hwwbcfffd9dbJD3LdSy+91Gi9PD4vL08JBKakpDTabswKOeR80aJFze46ffp0+Pr66vd54IEHkJWVhb59++KXX35BQECAfpvcV/bUlD1DH3roIezZs0epn36HNiwcPXoU4eHhSmBVBl6zs7PRjtO+tEG07YcyANp2Q9WdoUh8y15VXW2yelXJSeo9vZTznS0vV34hyHk1XdoYCJVhVE9ny/4ITgruhv/EJ+CwGP4dL9r1RtwJzIzoZTIrrZxoangoNos/TGRZITwYANXKnWM9KUABClCAAtoXCG7nga8vGI7lJxMwLzoCTm18ptS+CFtAAQpQwHwCcr7Lqgaj/uS8lYaKnB9T9phsWHJzcxuuQnJyssF95XBzQ+XEiROorB0RYGi7Mes2b94M+WquyGHrugConIvz22+/VXZ/7bXX6gU/5Upvb2+8++67Sg9Nue+XX36JiRMnNnf6Fm175ZVXIIOfsnQUX/ixWFfAstEn67bVbq4uhzfvzc0zXXtrg5/yhP3+3Gqy87qJnpcJ11xlsvMZcyLZ83GZSIh0/ba/ld3fP3EKk0OCxHxUun4JxpxF+/v8S/R8DRV/fCQUFWOf+FnZk5OLIWKeVBYKUIACFKAABShgCYEg8ey1oE+kJS7Fa1CAAhSggI0IyF6ksidnc6VuL0tdMLZr16646irDsQd5zgsuuEBJViSDoKYMgA4aNKi5qnKbhQUYABXgFRUViIuLU17FYiiO/A+gd+/e7J5s4R9GS11uWMcOStBzdWIyisU3YbMOxuC/w4dY6vKquI4MBN8XFop5MUeU+vydncMAqCruDCtBAQpQgAIUoECx6CHkIeZMY6EABShAgbYLyB6TpaWl9U7k4+NT77Pug5wb01DCnwEDBuh20b/L+SzlEO+GRc6raajIbOgy3uLYhinobr75ZixZssTQ6Q2uk/NwyhImMr43V7p3764EQOWwdVMVmVk+NDTUVKfjeUwgYPcB0K+++gozZ86E7BZet8hfCC+++CIeffRRk80BUff85lyO9K4Zrm6qa1TKjGdlNb8wHcK7i/lAa+YA1c0j2drrWHPuTTns/Vsx92WBCH7/kpGJzZlZGN25U2ubosnjJgUHIUVkYb0nLBjhnp6abAMrTQEKUIACFKCAbQnIucnnxcRizYhhiDDxM61tSbE1FKAABYwTuPDCC43bUewl5wuVL2OKjJlcfvnlxuyq7DNq1Cij9zXVjmlpacqp/Pz8mj1lhw4dlO1nztRME9fszkZulOeUCZBY1CNg1wHQ9957Dw8//LByN+Q3Gpdddhnc3d2VSWrlJL8zZszA3r178cknn6jnjhlRk9cH9DNiL+N3KXruW1QliyCoKC4frBT5kBxFDFTMASq+0dBqkZPtz43qjZmi96cscw7F4vdLLoRLG76N0pqFt4szh55p7aaxvhSgAAUoQAGNCHwlRtdU1s45J585jCm/pGfgoX0HUCnmspdJkr4aNQyRYn42FgpQgAIUoEBrBHQ9P8+XdEnX67VTp8adohrOn1q3Hk3NpVp3Hy6rR6Amtbd66mOxmhw/fhxPPvmkcr1nn31WCXS+8cYbWLp0Kf744w+sWLFC2bZq1Sp88803FquXGi/kMed5eP77PbR7+10l+KnGOramTpNDgsVDdU1v2eNiEuh/H6/fC7g15+QxFKAABShAAQpQgAKAHOnjLnq+yJexZYDI2htemyE3q6xMCYLGisSVLBSgAAUoQIHWCOh6s8oETOUioXNTRTdUvu6QdY/aPCElJSUGDysT/07J7PIs2hGw2wCozAQmf5DlXJ+LFy9uNA/Ffffdh7Fjxyp3ct26ddq5o2aoqYMYHu0gurfLly0VmXF0qUiIpCvviIRIaWJIOAsFKEABClCAAhSggOUF/N3dsE5kh+/tVTM1z5myciUIGl9YZPnK8IoUoAAFKKB5gZEjR8LV1RV5eXlYvny5wfb8/PPPiImpGRl6ww036PfRDYvPzs5WMt7rN9QuyI5yDedWbbgPP6tLwG4DoHv27FHuhJwPw9nZ8LCc4cOHK/scPHhQXXeNtTGZwCi/jpgY1E05X5GYcH/O4ZpffCa7gMZOJA1YKEABClCAAhSggLUE5DRFa0cNR4RXzSidEX4dEOThbq3q8LoUoAAFKKBhAdmjUzfyd+7cudiwYUO91sgpDx966CFl3bXXXovRo0frtw8cOFCZIlGukFMnyh6fuiITS02ZMkX3ke8aEbDbAOhnn32mZCB78803m7xVCQkJyrbg4OAm9+EG7QvMjuwFz9rhWT+fzsDWLNNNfKwVncSiIrxw+AgG/vI7domM8CwUoAAFKEABClDAWgK6IOiD3cPw4eCBcLajOdqtZc7rUoACFLBVARn4lJ3bcnJycM0110B2grv//vtxxRVXQCZmknGfMWPGYO3atfVGBnfs2BH33nuvwvL9999Dzg8qRwnLeUUvueQSZTTxddddZ6tsNtkuuw2AyrspEx7JzGWGSmZmJnRD30eMGGFol0brqsWE7XKCXGNejQ7mCqsJdBE/B7Mje+uvLxMiVdRO2q9faeMLv6Rn4oNT8civqMDyUzWBfxtvMptHAQpQgAIUoIAZBXbl5OLXzCzl1Zrnqk5urpgfHWlXCSrNeDt4agpQgAJ2K+AppvTbtm2bMvWhr5hrWi7L4fC//fYb3MSoA9m7Uw5nl8sNy7///W+8+OKL8BYJ+QoKCrB+/XpkZGRg3LhxSu6YLl26NDyEn1UsYHjst4orbImqyUDm9OnTlXkiAgIC8OCDDxp12aCgIKSmphq17z333APZHbtuN2qjDrTCTlXxpyAmt1CuXNm9h/Ius8BLJ1spkwK74OP4BBwXc0wdPXsW/447jkfCw1rVvOYmV27VCS1w0E1dOmPpkWM4K4bA/3g6HYki4UCAmIfLVKVSnFeXPU/+3MifH5ZzAjofLfw+OFdryyzp/nuytd85ptSTRrb0+9gUNrr/puS5zP07pyX2cl9ZNy39ty7rXCG+HJPFUfTC0/0uV1bwf5SECtJIS/fUUrftRfFcsb82gdHhy0fDu4kpp1pTn6KKSrRzNj65UmuuYe5jtPj7wNwm8vz8ndO8su7ffP7Oaewk/62SPz/mLrp/By1xLXO3RUvnNzbO0lSbnMSIzzlz5igvmRH+6NGj8PPzg0yS1K42+Z6hY+Wzz/PPP4/nnntOOSY/Px+DBg1S5hWV+8vk2boE2rrjb7vtNsgXi/oEGAA1cE+efvpprFmzRtny/vvvQ3Z9NnWRvzjlH0Ft/Q/Z1PUydL72yz+Ac0a6sinrhYXyLyBDu2l+3YzOfni0dpL9f5+Ix2jRTj+Xlv8nInsPa7Fc294Ha87koFI8OPxf7BE8JIKiLJYV0MLvA8uK8GrGCMhvoVmsJyD/GNUFCM9XC/nvfnFxsSb+7T9fW7i9vgB/f9f3kJ90X2DJ5dNpaSionW5Ifm5L2SyCqktTTuO10CBEt/Noy6msfqxMyCr/mGahQEsF+DunpWKm218XANW9m+7MPJOlBLp16wb5akmRgdCoqKiWHMJ9VSjQ8uiOChthqirJX2JPPfUUdPOCzps3DzfeeKPRp4+MjDQ6WNq+fXsl+ZKcP0LtpUhkTauqrWRg165wEP/xy95YLi4uaq96i+oXJvb+vbwCa1PSUCR+Fj7IP4sPhwxs0Tnk/CGBgYH6b4RadLCVd57RuTPW/P6XUovvc/OxYOhguJvojxUZHNA9JMikY/IfEJZzArm5uUrvIX9//3MruaR8i6/7A9oWf+eY4hbHx8crD3C29vu4rTaW/J0jM4s2lUyxYTvkfl4isYsW/u3X1V3+7tYFeOXvbmPbqjve1t9lL6w0EdyTo3pY6gu4JolRUcUlysrg4BD4uLb9ufEvMU/7c4ePolx8Wft4YgrWjBiKwR3a17+wRj6lp6cr03HJ4Zgs5wT4O+echaElmXFa/uyEhIQY2mzX63S9YyWCfC4y14gz3d80skchCwUooC0BBkBr75f8BvaOO+7A119/raxZsGABZAC0JWXTpk1G7y6vw+zyRnNZbMfnIiMgEyHJbOjfpZ3GfSIh0IiOHSx2fWteKFzMjXKlf2dlHtCpYaGcc8uaN4PXpgAFKEABClCgkUA/MXd/lI83/snLR4H4cnXC37vxuQiCDtFoELRRA7mCAhSgAAUoQAGzCbAblqDNysrC5ZdfrgQ/Zc8GOYdDS4OfZrtDPLFFBbp6uGNmRC/9NWcfilGGhOtX2PjCctHj9dsLRuD6rgFwEr18WShAAQpQgAIUoIBaBNqLXqRfjhyGgb41SUxrgqC7EFs716ha6sl6UIACFKAABSigPgG7D4CePHkSo0aNwvbt25XMXt9//z3uu+8+9d0p1shiAlPCQtDds51yvRjxQP3hyXiLXdvaFzLVkHdrt4PXpwAFKEABClDAugIzeoTjtT5RysvdyXR/cviKoa1fiCDooPY1Q8flSJ0eXp7WbSyvTgEKUIACFKCA6gXsegh8YmIiLrvsMsh3mcH9xx9/RP/+/VV/0yxdQZfrb0T12QKRllH8vx30CnQVc5wtFg/sk3buUajfiDuBW4O6oZObq6XpeT0KUIACFKAABShgEYHfMjJxuqS03rXkM9H4oK711skPx8+exc7s3EbrL+vcCYFiNI0sl4tlmSW5XMwj+1WKmA8U9UeWyKCloWmGfhf1SGtQD2fx/Hlb8LmEFT4iCCrn/3zr+Ek827sXZD1ZKEABClCAAhSgQHMCdhsAlQ9kEyZMUIKfcuL6P//8kxPYN/GT4jJylLJFeYgV2W7toVwm5sK8MTAA34p5QPPFHFPzYmLx7qAB9tB0tpECFKAABShAATsUePfEKWw5k12v5T5iaihDAdAdZ3Lw9MHD9faVH+R8nLoAqG5jiQiAPvlP431vFwFNQwHQD04l4I/MLN3hyns7kWykbgBUrpRB0OejIurtxw8UoAAFKEABClCgKQG7DYCuXLkSO3bsULLDLV68GEVFRYiNjTXoJLPI9ezZ0+A2rrRdgbnioXpDegbkg/vXIjP8fSIxkD1Nsl8m2v1d6mkUVlbg7lBmmrTdn3S2jAIUoAAFKGBbAmfFl9deInjLQgEKUIACFKAABXQCdvlkUCUCO7Nnz1YMZK/GyZMn6zwMvsvh8UlJSQa3caXtCgS388DTvXti0ZFjSiNnHYzBhotHwdEOpgEoFH84XPD7X0gvLUV78QXAbWIKAA/R+4KFAhSgAAUoQAHbFJBfdv6rS+d6jWtqaLn8Qnh+dOPelz08G8/F6SaGp78gvlRu+PgU6e1d71q6D3eGBOHSzn66j8q7s4PxQ9zlEPqH9v2DFSKx40Wd6p+n3kn5gQIUoAAFKEABuxKwywCoTHwkM7+zUOB8AtPCw7AqMQmJRcU4mJ+PlfEJkOtsvXiKXhMDRXIB2QM2V0x7sDY5FZNDg2292WwfBShAAQpQwG4Fru8aYHTbo3y8IV/GFBlEfbB7mDLqypj9rxVTELW27M7JwT2796FUdHa4U8zlvmr4EFzMIGhrOXkcBShAAQpQwKYEjP861YaaLYezy56fxr7Y+9OGbn4Lm+ImspbKhEi68tqxE8guK9N9tOn3qeGh+vatEIFfFgpQgAIUoAAFKKBmgSjRq3RwbXb44tog6OYG84mquf6sGwUoQAEKUIAC5hOwyx6g5uO0zTMXL12EqpQUmQQeLq++AQc7y7R5ZRd/XBvQBT+eTld6Qy6IOYq3BvazzZtdp1Wyx0SktxeOFJxVXluyznAoWR0fLlKAAhSgAAUooC4BOYLlU5GISfb+3CoSOsl53O/ctRdfjxpuV/O4q+uusDYUoIClBSrEdGZN5TexdF2MuV6ZnXQwMsaC+5hXgAFQ8/raxNmrz55FdUG+TbSltY2YJ+au+iUjA2VV1fgiOQVTwkKUIeKtPZ9WjpOJn54RWV47inlAM8V8oCwUoAAFKEABClBAzQIyY/x/xdD3u0QQVGa1H96xA6KNHK6v5naxbhSgAAWMFZAjXTMzM43dnftRwG4E7HIIvN3cXTbUZAKhnu3wZK+eyvlkT9jZh2KUKRRMdgGVnuiWoK54c0Bf7P3XpbipW1eV1pLVogAFKEABClCAAucEdEHQx3p2x6phg5nI8RwNlyhAARsW6NChg6Zbp/X6axrfTiqvmh6ghYWFeOWVV9rEfumll0K+WChgDoEHxAT+q0VCpOTiEuzLzcMnCUm4R/QEteUi/4CYGBxky01k2yhAAQpQgAIUsEEBD/EMMyeytw22jE2iAAUoYFggIiICISEhmuyo4+DgAA8PD8MN41oKmEhANQHQs2KY9YIFC9rULPkfDQOgbSLkwc0IyAfphSIh0hSRXVSWl4/GYVzXQLR3dWnmKG6iAAUoQAEKUIACFFCTQH55OXzE9D4sFKAABWxJQMZD2rVrZ0tNYlsoYFIBDoE3KadtnswxNAyOvSOUl2220PhWjRXJkK4SSZFkyRYPzy/GHjX+YO5JAQpQgAIUoAAFKGBVga0iqePQTX9ivUhuyUIBClCAAhSggP0IqKYHaPv27fHNN980Ky8n8y0qKsKZM2ewc+dOrF27FsXFxZg9ezYWLlwIR0fGc5sFbOVG9/sfVI6U/uUi6GfvZb5IiPR7RibKhcf/kpJxrxgG39fXx25Y4kRv7V5eXnbTXjaUAhSgAAUoQAHbEDiUl4/JIjlSscgOP3XPfiwfMhDyy20WClCAAhSgAAVsX0A1AVA3NzfceOONLRJ/5JFHcN1112Hp0qUICAjAY4891qLjuTMFWiPQ3csTclL91+JOQCZEmiUSIv1w4cjWnEpTx2wTmVRfP3Zcyai6ZsRQXNK5k6bqz8pSgAIUoAAFKGDfAr29vXBxJz9sFF9kV4gvsqeJIOgHgwfg2sAA+4Zh6ylAAQpQgAJ2IKDpLpMjR47Ehg0blNs0Y8YM7NtXMzejHdw3NtHKAg/3CEegu5tSi905ufhUJEey9RJfWKQEP2U7V5xKsPXmsn0UoAAFKEABCtiYgKsYLbZi6CCMqZ3OSAZB7997AH+JYfEsFKAABShAAQrYtoCmA6Dy1gwZMkSf6WzTpk22fbfYOtUIeDo7Y2nfaH19lh6JQ0F5hf6zLS7c3C0QHWsTBvwqek7IgCgLBShAAQpQgAIU0JKAEgQVQ9+vrg2CDu3QHoPb+2qpCawrBShAAQpQgAKtENB8AFS2WZf5fcuWLa0g4CEUaJ3A1WLOqIv8OioHZ5WVYdER206I5O7khMmhwUp75dD/lfHsBdq6nxweRQEKUIACFKCANQVcRE9QOf/nU7164LPhQyC/2GahAAUoQAEKUMC2BWwiAHrs2DHlLiUkMCBjjh/Xsh++Q+l/P0Hp6lWQiZBYzgksEb1AnR0clBWrE5NxoqTk3EYbXLonNAROte1dk5SC0soqG2wlm0QBClCAAhSggK0LyCDoMxG9GPy09RvN9lGAAhSgAAVqBTQfAE1LS1Mywsv2DBw4kDfWDAIV27eh/NeNqBAvEQE1wxW0e0o5mb6cD1SWSmHzSmq6dhtjRM27erhjQlBX3Ccy3/980Si4OWn+V4gRreYuFKAABShAAQrYk0COGNnDQgEKUIACFKCAbQloOnrx3XffYdiwYaiqqumFNnToUNu6O2yNJgQeFxnhu7jVJETaJ+bF/CIlTRP1bm0lXx/QD4tFz9ceXp6tPQWPowAFKEABClCAAqoU2JWdg+G/bcaXySmqrB8rRQEKUIACFKBA6wRUM+FNVlYWZFb38xUZ7CwT38pmZ2ejuLhYv3twcDAmTZqk/8wFClhKQM4btahPFKbt3a9c8pXjJ3BTcDcOqbLUDeB1KEABClCAAhSggAkE4s6excS/d6OwshKP7T+IKjHwaYJ4pmOhAAUoQAEKUED7AqoJgFaKB40TJ060StTV1RWff/45OnasSUjTqpPwIAq0QeD6rgEYGd8BO0SvgfTSMsis8Iv6RrXhjDyUAhSgAAUoQAEKUMCSAt09PXF1gD/WitE8ctKnGQdEEFQsTQoOsmQ1eC0KUIACFKAABcwgoJoAqINIrOLl5WVUEx3FpOXu7u4IDAzEzTffjGnTpinLRh3MnShgJoGlYlj4FZu3igdl4OOERNwlMqbLOUJZKEABClCAAhSgAAXULyATPf57YH84iP/7KiVVCYI+ceAQ2ru4YGxAF/U3gDWkAAUoQAEKUKBJAdUEQP39/VFQUNBkRbnBegIes55DdWWFkgG+UgSfWQwLRPl44/ZOHbE6KxsVIiHSnEMx+GrUcMM728jaxKIifBSfCDdHJ8yK7GUjrWIzKEABClCAAhSwVwFHEQR9e2A/ODoAXySnYnB7X1zk52evHGw3BShAAQpQwGYEVBMAtRlRG2yIg7e3+B5cJoCvRmV5uQ220HRNmuLfCevzC5BVVo4tZ7KxVjw43yKypttiyRM/Cxf/sQWlYl5eTycnPNIjHN4u/JVii/eabaIABShAAQrYk4AMgr4pkj72EEPip4SF8PnGnm4+20oBClCAAjYrwO58Nntr2TBrCHiJQOALEed6Qi4+cgyFFRXWqIrZr+lbZziYTBbweVKy2a/JC1CAAhSgAAUoQAFLCMgg6OO9esBHPO+wUIACFKAABSigfQFVdteKjY3F33//jZMnTyIzM1PpeWgM9XXXXQf5YqGANQVuEHNEfSJ6fu7OyUVqSQleOXYc86MjrVkls117WngovklNU86/UgyFnyo+y/l8WShAAQpQgAIUoICtCpwpK4OfSMLKQgEKUIACFKCAdgRUFQCVc4A+8cQT+Oijj1AlhtW2tAQEBDAA2lI07m9yARkAXCYSIl351zZl8vyVpxJwV0gwunt5mvxa1j7hkA7tMdDXB/vz8hEv5gP9NSMTV3bxt3a1eH0KUIACFKAABShgFoH9uXm4bccuPBPRE9PCw8xyDZ6UAhSgAAUoQAHTC6hqCPzMmTOxcuXKVgU/TU/DM+oEKhPiUXnsqHgd063i+3kE+oqgoOwNKUu5TIh0OPY8R2h389TwMKXyw0Qw1MtZVd+paBeVNacABShAAQpQQHUCMvmjDH7mi+mNnj98BB+ejFddHVkhClCAAhSgAAUMC6gmWhEfH4/3339fX8spU6Zg3Lhx6NSpE1yNHGLStattJpvRo1hpofTD91GVnKRc3eWDlXBgJnij7sRTvXoqSZCyRbKgPzKz8K0YKn5j10CjjtXSTjd0DUBvb0/09/XVUrVZVwpQgAIUoAAFKNAigZB27TBeJLf8j5j2R5Z5MUdQJcb7PNg9vEXn4c4UoAAFKEABClheQDUB0H/++Uc/1+dzzz2HRYsWWV6DV6SACQXau7pgQZ9ITN9/UDnrwtijuEoMD/cQiZJsqbiKgDiDn7Z0R9kWClCAAhSgAAWaElgipjlyhANWxCcou8yPOYqOLq64LbhbU4dwPQUoQAEKUIACKhBQzRD4pKSaHobS5O6771YBDatAgbYLjO/WFYPa1/SMTC4uwesiIRILBShAAQpQgAIUoIB2BRb1jRLzf9ZMddTXx1v5glu7rWHNKUABClCAAvYhoJoA6JAhQxRxmUCmWzd+g2ofP36230r587xU9BTQ5UX/4FQ8EgqLbL/hbCEFKEABClCAAhSwYYGFfaKwIDoSX44cBjnqh4UCFKAABShAAXULqCYAOnToUHh5eSnD4Pfv369uNdaOAi0QGCh6gN4TGqIcUVZVjbk2nBBJNrK8qgrfp55GlUj+xEIBClCAAhSgAAVsVeCB7mHoYGSuAls1YLsoQAEKUIACWhFQTQDUWWSPvuuuuxS3OXPm6OcD1QqkLdfT5Zrr4Hr7neI1GRA9GllaLvBMRE+0d6npHfBLRiZ+Sktv+Uk0cMQXSSkYsulPTNu7HxvTMzRQY1aRAhSgAAUoQAEKmFYgs7TUtCfk2ShAAQpQgAIUaLOAagKgsiVvv/02brvtNvz5558YM2YMZGIkFusLuFx4EVzHXA2Xq64W8U8GQFtzRzqK3gHzoiL0hy6IPYLSyir9Z1tZcBEJkTJqH/pXnKpJDmArbWM7KEABClCAAhSgwPkEYvILMPqPLXiV876fj4rbKUABClCAAhYVUE0WeNlqJ5Ede/Xq1YiJicEvv/yCAQMGwNPTE2FhYcrw+PPJTJ06FfLFYnqBajGcueyH74DRl8LBw8P0F7CDM04U2UE/ik/Ewfx8JBQV483jJzAzopdNtfy6wC6YH+OGdBEE3XImG7Hij4AokRyAhQIUoAAFKEABCti6QEZJKcZv34mc8nIlAFopnp9t7VnP1u8h20cBClCAArYroKoAaElJCR555BEcOnRIL15YWIjDhw/rPze3cPXVVze3mdvaIFC2ehXKf90Ih793wHnGk3Dwbd+Gs9nnoY6i9+yyftG4dusOBeC9E6dwe3AQgtvZTkBZ9gC9JywYLx2tyXa/Mj4Br/bva583nK2mAAUoQAEKUMCuBPzd3XB3WAjeiDuhtFu+yznRZ0f2tisHNpYCFKAABSigRgFVDYGfMGEC/vOf/6jRya7rVJWZgfItmxWD6qRElC9bgmqxjqXlAkM6tMedIcHKgSUiWdC8mNiWn0TlR9wZEgJXx5qpEn7LyEKFaCcLBShAAQpQgAIUsAcB2ePzqV499E196/hJcFogPQcXKEABClCAAlYTUE0AVPb+3LBhgwLh6+uLl19+GbGxscjLy0NxcbFRr7lz51oN0pYv7NjZHx6zhK137VBmEfwsW7oYlYmc47E1910+GPuIpF+y/Hw6w+aSBXVyc8WMnj3wmuj5ue2yi+EseoWyUIACFKAABShAAXsReEY86z3bu6fS3EhvL4zrGmgvTWc7KUABClCAAqoVUM0Q+O3bt6O0NnnKBx98ANkblEUdAsUvLUFVWmpNBviOHYHsbCA/D1VJSXAKCVVHJTVUCxkgnBvVG88ejFFqPT/mCC7t3En0mrSdQOGTtQ/9GrotrCoFKEABClCAAhQwmYB8FpLPfGMDuijvJjsxT0QBClCAAhSgQKsEVBNxiYuL0zdg7Nix+mUuWF+gWiTtqc7JEUHPfDjPnAOHbkFwunUCZHZ4ltYJ3CGGwUfXJgc6WViEd8TwKBYKUIACFKAABShAAdsRuCs0BJ3d3GynQWwJBShAAQpQQMMCqgmAjho1Ss+YI4NtLKoUcGjfAc7PzYPzGAap23KDnERCpKV9o/WneEckREotLtF/5gIFKEABClCAAhSggG0KpIupv1goQAEKUIACFLCsgGoCoH379kWnTp2U1q9fv96yCrxaiwQcXFwM7l8tslyyGC8womMHTAruphxQVFmJOYdqhsQbfwZt7VnJnw9t3TDWlgIUoAAFKEABkwscKziLKzZvw0sJySY/N09IAQpQgAIUoEDTAqoJgDqIHnEPP/ywUlNdAqSmq80tahQo/WgFSj9bDQZCjb87syN6w8vZSTlgfXoG/so6Y/zBGtizSgQ9N4p2Tdq1F7PEXKcsFKAABShAAQpQwF4F8srLccuOncgqK8NnGZl48fgpe6VguylAAQpQgAIWF1BNAFS2fMGCBXjooYdw8uRJjBgxAu+//z7i4+MZULP4j0X9CzqGhMCxR0/lVX/LuU+lX65BxZ9/oHzDzyj98D1Uix6NLOcX8Hd3gwyC6orsBVpeVaX7qPn3XPGgf/+e/fjrTDa+SUtHtnjgZ6EABShAAQpQgAL2KOArRlFN79Fd3/RP005j1sHD/FtHL8IFClCAAhSggPkEVBMAzRcJdu655x4UFhbCTUwWXlBQoARDw8PD4eTkBF9fX2WIvBwm39RL9hxlMb2A+wMPo928BfB4fj4cmshU7uDpqb9wxbatKHnzNVSXlurXcaFpgbtDgxHh5aXsEHe2EO+djG96Z41t6ejqipu7BSq1LhWB3c+SUzXWAlaXAhSgAAUoQAEKmE7g/u5hWNgnUn/CjxOS8ObxE/rPXKAABShAAQpQwDwCqgmAFhcX45NPPsGqVatQ2iBwJodUywDpmTNnmn3Jc7BYR8D1muvgNu0BoDZAWvnPARS/sgzVNtSb0VyyzsJsSd8o/enfijsBW5ocf2p4mL5tq5JSUMGfCb0HFyhAAQpQgAIUsD+BaeFhmBUSpDS8h+hEcHtwzbL9SbDFFKAABShAAcsJOFvuUs1fyVEEgYKC2vaPv4+PT/MX4VazCrhcNBoOoidjyTtvA2Los8uoC5rsMWrWimjw5Bd28sP4bl3xVUoqCsX0AXMPH8HyIQM12JLGVY728cYokfBpe3YOTosvN34Sc4KOE21loQAFKEABClCAAvYqMKlLZ3Rwd8cYEQjtIt5ZKEABClCAAhQwr4BqAqCdO3dGUlKSeVvLs5tdwHngYHg8OxuVccfgcsWVZr+eLV3gucje+Ol0OmRG+O/FnFDbxbyZo/w62kQT7xXD/A/k5WN81wD05xcVNnFP2QgKUIACFKAABdomME4EQX0Z/GwbIo+mAAVaLbB27Vr9sVFRUYiOjtZ/tsaCnAZx48aN+ksPHz4cwcHB+s9yoaKiAtu2bcPff/+t5I7p3r07IiIicNlll8Hb27vevvxAgYYCqgmANqwYP2tXwKl3BOSLpWUCgR7umBnRCy/UZkufLRIibRp9IZwcHFp2IhXufZV/Z+wUbfFxcYazM3/tqPAWsUoUoAAFKEABCqhEIK24RPQKdYOjDTwDqoSU1aAABQwIjB8/Xr927ty5WLhwof6zNRaSk5NRt06fffYZJk2apK9KpegoJD9/9dVX+nW6hbi4OAZAdRh8b1JANXOANllDbrC6QNlPP6D0s9XKS87H2toij61MTGjt4XZx3L1hIZBzQclypOAsPrCRhEgyiCuDnywUoAAFKEABClCAAk0LnBIJYcdu3Y7HDxxEVRueu5u+ArdQgAIU0KbAW2+9ZTD4KadC7NGjhzYbxVpbVIABUItya/NiFVu3oHzDz6jYuB5ow4NYmQiiFs9/HuU7tmsTwgK1dmmQEOkNkRAps0FSMAtUg5egAAUoQAEKUIACFLCwgJwGafz2XThdUoovk1Mxff8/qGzDs7eFq8/LUYACFDCrwPbt5+IIDqKDzXfffQfZa3TLli2Qn1kocD4BBkDPJ8TtJhEo37YV5TKAKh7sSt//P5T9cm5uD5NcwIZOcknnThgn5sqUpUDMcTJPJERioQAFKEABClCAAhSwbYF2Tk54JqIndH/Gr01Jw6P7GAS17bvO1lGAAsYK5Obm6neNjIzE9ddfj27duqFfv3769VygQHMCHJPanA63mUzAefgIVO7dg4pdfyu9SMtWf4Lq/Dy43XKrya5hSyeaGxWBDaczUFxVhXWpaZBD44eJTOq2UpKKivF5UjJm9OoB2euVhQIUoAAFKEABClAAmBgcBEcRApVD4OXEU/I5UM4HOj86kjwUoAAFWixQXl6uJA3as2cPCsUUGyNGjMBFF12Edu3aNXkuGWjcuXOnfvuQIUPg5+en/ywXDhw4gPT0dGWdl5cXLrjggnrb5Qd5nh9//FFJdp2ZmQlPMdVbly5dcOmll6JPnz6N9m9qxb59+yCPz8jI0O/iJL4w0iVMkueSgVAWCpxPgAHQ8wlxu0kEHETiG7eHHwX+64WK3zYp5yz/7hs49+vPhEkGhIM8PPBU755YdOSYslUmRNp48QU2MRn+m8dP4NVjJ1AlWtbTyxM3detqQICrKEABClCAAhSggH0K3BbcTXnme0wMgQ9q54Fp4aH2CcFWU4ACbRI4ceIEJk6ciN27d9c7j8ya/vXXX9dbV/fDoUOHMGbMGP2qDRs24KqrrtJ/lgsyYZIui7zMIB8TE1Nv+9KlS7Fo0SIUFRXVW6/7MG3aNLz77rtGJcidN28efvjhB92hynvdOq5YsQL33Xdfve38QAFDAux6ZUiF68wi4CB6+rnffS9cxt2snN/1tokMfjYjPS08DGG138wdyi/AylO2kUAqyttbCX7Kpi+3kTY1cxu5iQIUoAAFKEABCrRYYHxQVywfMhBfjxqObuKLcRYKUIACLRGQvSWHDh3aKPgpz3H06FGlJ2hLzteSfd977z3MmTOnyeCnPNfy5cvx0EMPteS03JcCbRZgALTNhLZ/AvdnZ6Pd62/D47W3IIOYbS1uN90Cj7kvwPXa69t6Kps+3s3JEYv7Runb+GrccZwpK9N/1urClf6dESJ6M8iyNzcP+8SLhQIUoAAFKEABClCgvsC1gQGQo4JYKEABCrRUYP78+coQdN1xN9xwA/766y/s2rULDz/8MM6ePavbZNJ3OeRe9vzUlYEDB+Lbb7/FsWPH8PPPPyM4OFi3CV988YV+ubmFyZMnKz1Ow8LC9LuFhoYq62RPVDlEn4UCxghwCLwxSna+j6OvryJQLbJQVopfaKYoTr16m+I0Nn+OK0Sw8NqALvjxdDryyiuwIOYI3h7YX9PtdhQZ+u4LC8ULoi2yLD8Vj3cHDdB0m1h5ClCAAhSgAAUoYCmBtOISdHJz5TzqlgLndSigMYGcnBylh6Wu2iNHjsQ333yjz5Que4bm5+dj9erVul1M9i4DoG+99Rb++ecf5bV48WL9fJ+9evXClClT8OKLLyrXk3WQgVg5h2hzZcKECcrmTZs2IT4+XlmWgdS5c+c2dxi3UaCRQNu78zU6JVdQoPUCZevWoirz3OTGrT+T7Rw5LzoCbrU9b79ITsXenHPZ77TayklibiuZ6VSW0yWlqBLBdRYKUIACFKAABShAgeYFZCLJ67ftwNQ9+1EukmWyUIACFGgocPz4cVRUVOhXT58+XR/81K2UvUDNUWRypfHjxytBThl01SU7ys7Oxvfff99oSL4MgrJQwFIC7AFqKWle57wCpWu/hEyMVP77b3B/eiacQkLOe4w97BAq/hF5QmRLX3Y0TmmuTIj080WjNJ0QycfFBS/1i0Yv8W3fwPY1PYzt4V6yjRSgAAUoQAEKUKC1AjLgedvfu5AseoDK132792HF0EFwNcEUVa2tE4+jAAXUJ3Dy5Ml6lZI9LxuWnj17NlzVos9V5/kCRmacX7duHWSvza1btyIuruZv2RZdhDtTwMQC7AFqYlCernUC1SI7XMXWLcrB1Xm5KF66EJVHa4ZIt+6MtnXUg93DEFI7B9SBvHx8kpCk+QbeGtSNwU/N30U2gAIUoAAFKEABSwm4iEDn85ERcBbTCcmyMSMT94ogaGkle4Ja6h7wOhTQgoDsbVm3eBiYS7hDhw51d2l2uW5vUt2OpaWlusVG73L4e+/evXHnnXfi448/1gc//f39MWjQoHr7O/ILnHoe/GBeAQZAzetrE2evTEpE5YnjystcDXIQvRw9np8Px25BNZcQAdHiV5ahYu8ec11SU+d1F8PFF/aJ1Nf5ZdEbNMcGEiLpG8QFClCAAhSgAAUoQIHzClwT2AUrRHZ4XRD0VxEEnXM45rzHcQcKUMB+BOomC5KtzsrKatT4tLS0RuuaWiHn9WxYiouLG65SPsvs8xdffDFSU1OVz927d1fmBD106BBOnz6NZ599tt5xTrXTotVbyQ8UMJMAA6BmgrWl05a+/y6KX3wBJQvno/o8Xd3b0m5H8S2Ux3Pz4Niztou++EVbdeZMW05pU8eOEcmQrurir7QpR9gsjD1mU+1jYyhAAQpQgAIUoAAFzi9wtXgmXCmGvruInqBd3d3xWM/u5z+Ie1CAAnYj0HB4++bNmxu1XWaEb6q4ubnV2ySTKjUsDYfZ67b/+uuvSoIl+dlB/I763//+h8cee0yZC1R+bjjnp1zHQgFLCTAAailpXscoAQdPT3jMnAOnAQPhcsM4uF55lVHH2ctOC0RCJFfHmn8k/peUjH/y8mym6XJeqzPs1Woz95MNoQAFKEABClDAfAJjxJfinwwbjHWjhkPOF89CAQpQQCcQHh6OsLAw3Ue88847iI2N1X/OzMzEggUL9J8bLvj5+dVbtX79+nqf33vvPSQkJNRbp/sgh7/XLR07dtR/lD1JV6xYof8sFwz1Lq23Az9QwIQCTIJkQkyeyjQCDq6ucJ/xFBw4H0gj0HARIJ7eozteizsBmTd91sEY/HjhyEZZ/RodqOIVZ0WGwuWn4vFxfBJG+XXA+4MHqri2rBoFKEABClCAAhRQh8Dl/p3VURHWggIUUJWAs7MzlixZgttvv12plwx4XnTRRbj++uvh6+uLtWvXIiUlpck6ywBq586dIY+TZc2aNaisrMTIkSMhe47+9NNPTR4bFRWl31ZdXa3MA/r0008jNzcXH330EXbt2qXfLhfyRIeewMDAeuv4gQLmEmAPUHPJ8rxtEmgq+Cl/iVaLX772XB4Rw5y6ieFOsuzNzcOnicma53jn+Cmki4m0f0hLx+mSEs23hw2gAAUoQAEKUIAC1hKQz1LFdv68bC17XpcCahGYOHEibrrpJn11ZGKkTz75BG+//bYS/JTB0GHDhum3112Qw9Jff/31ep1svvrqK8hA5rfffougoCA8+uijdQ/RL996661KAiTdih07dmD8+PGYOnWqkg2+T58+qJv4aN++fbpd+U4BswswAGp2Yl7AlAJln3+GkrdeR3UzWedMeT01nqudmCh6Sd9z36wtEwmR8gxMTK3Guhuqk5f4hnJicDdlU4UIcMueoCwUoAAFKEABClCAAi0XSCsuwbhtOzF55x4UMQjackAeQQEbEZBBTNnTc+nSpfDx8dG3SvYAnTFjBtatWwdPMbqwqTJ58mTIoe4y2Kkrcv8bbrgBMqgZERGhW13vvZ2YkkP2EL3yyivrrZfHzpo1C3v37sUFF1yg3ybnCGWhgKUEOATeUtIavo7L2GtQXVAAOea6WvwitVYp++kHlK+v6W5f/PJSeDz5DOScofZYZEKk0Z38sDnrDLLEvJlLjhzDS/36aJbivrBQrIxPVOr/38REPNGrB9yc+P2MZm8oK04BClCAAhSggMUFqsQXybfv3I34oiLlJYOg/xXzhHqKL5tZKEAB+xOQQVAZdJSZ1+UcoKWiE9HAgQP1PTB///33ZlEeeOAByJdMeCQzyQ8ePBhyeL0ssgdoU71Ae/TogY0bN0Jmmo+Li0OnTp0QGRmpv25TCZjk8Hk54rOpcr76NnUc11NAJ8AIg06C700KuFw0Gq5jr4UMhFozS5tjYFfAxUWpZ9XxOBQvXoAq0ZXfXovsBepcG5D+b0ISYvJFkFqjpbuXJ67w76TU/kxZOb5NTdNoS1htClCAAhSgAAUoYB0BR/Fc+GKfKLjXzqO/7Uw27hBB0EIx3zoLBShgvwJyyLkcei4DmHWHnxsr0r17dwwfPlwf/DT2ODm35+jRoxEdHd2q6xp7He5HAWMFGAA1Vor7WV3AedBgeDw7G6jNdFklJm4uXrQA1cXFVq+bNSrQ08sLj/QIVy5dJf539qEYa1TDZNecKnqBRnp74VXRk/X6rgEmOy9PRAEKUIACFKAABexF4GIxQmj18CHwqA2C7sjOwRMHDtlL89lOClCAAhSgQJMCDIA2ScMNahRw6h0BjznPw8G3vVI9l8suh4OHhxqrapE6PSYSIgW4uynX+ls84H6epN2ESJeJTKZ/XHIRJocGw0PMc8pCAQpQgAIUoAAFKNBygYtqg6By3nh/NzfMjOjV8pPwCApQgAIUoICNCTAAamM31B6a4xQcAo/n58P11glwvf5Ge2hyk22UczotEkOddGWxmAv0LIc56Tj4TgEKUIACFKAABexS4EIRBP1M9AT9etQw9BBTDbFQgAIUoAAF7F2AAVB7/wnQaPsdO3eG63U3aLT2pq32dYEBuNCvo3LSzNIyLDsSZ9oL8GwUoAAFKEABClCAApoTGCmeD+WUSSwUoAAFKEABCgAMgPKn4LwCxa8sQ+GTj6PoqcdRXSVnm1R3qTwSq+4KmqF2i0VCJKfahEgfJSTiSIF2EyKZgYenpAAFKEABClCAAhSoFcgoKUV+eTk9KEABClCAAnYlwACoXd3u1jW2OjcX1WeyxOtM605gwaNK161F8dJFKP36Kwte1fqXivT2xoPdw5SKVFZX47lD2g4CV4s2/JKegal79qG4stL6wKwBBShAAQpQgAIUsAGBzNJS3LJjJ27bsQt5DILawB1lEyhAAQpQwFgBBkCNleJ+qheQPT/Lv/laqWf5t+tQ8vF/NNFj1VSwM3r2QGc3V+V0W89kY21yqqlObfHzPHPwMO7ctRc/pKXj65Q0i1+fF6QABShAAQpQgAK2KHDPrn2IO1uI/Xn5uFUEQXPL2BPUFu8z20QBClCAAo0FGABtbMI1GhVwioyCyw3j9LWv+H0TSt79N6rtJCmQt4szXow+lxBp4ZGjKNRo228Q85rqyopT8bpFvlOAAhSgAAUoQAEKtEFgYZ9IeIskmrL8UxsEzSkra8MZeSgFKEABClBAGwI1//ppo66sJQXOK+B2y61w8PVF2epVgBhGXblrJyqHj4Tz8BHnPdYWdripWyA+ik/AzpxcnBbzO71y7DjmR0dqrmmjO3dCb5Gx9JjooRBbcBZbs85AZjNloQAFKEABClCAAhRovcDgDu3xxchhmCB6f+aLL8oP5ufjoX3/4PMRQ1t/Uh5JAQqoQiAlJQWJiYmo0kDejoZgjo6OCAwMRFhYWMNN/EwBkwmwB6jJKG33RI5BQXAM7668tNBK139dBbeHHgGcnOAiMsXbS/BTd2+W9eujz2624lQCjp89q9ukqfep4aH6+q4QQV0WClCAAhSgAAUoQIG2Cwxq74svRRDUV4we8nN1EV+WR7T9pDwDBShgdYGkpCSUi7l9K0UOBa29ZL1l/VkoYE4B9gA1p66NnNv9oUeVlsjENPIXkxaKy4hRcOwWBKegYC1U16R1jPbxhgwefiiCnxXins0RCZHkN/1aK+ODumHxkWMor6pGoLu71qrP+lKAAhSgAAUoQAHVCgyoDYK6ODhCJtNkoQAFtC8g/17XFVfXmtwQus9qfi+rnYajbv3VXF/WTbsCDIBq996x5ucRsMfgp47kqd49leRBWeIfk81i+Pi3qWm4sWugbrMm3tuJHrwfDx0MGdD1dXHRRJ1ZSQpQgAIUoAAFKPD/7J0HfBTV9sd/u+mFQCiphEAggdB7tytFsSG290dRHwqKgAUUUGxgeyoqgqI+rDyfz4aKDRAUQVBq6ISaECCETkJ6svs/d5JdUjZhk+xutvwOn2Fn7txy7nc2u7Nnzj3HVQh0lrBRFBIgAfcj4CO/nfr27esyE1u3bh1yc3NdRl8q6roEuATeda8dNa8lgQLJFF+8O7mWrV2jmTIYPl1mOdNzO5KRI0shXE36NWlM46erXTTqSwIkQAIkQAIk4NIETsoD9OP5+S49BypPAiRAAiRAAhUJ0ABakQiP3ZpAwc8/omDh18j914so2rTRrec6IjoK3WV5k5LDeXmYJQmRKCRAAiRAAiRAAiRAAiRQFYFTYvwcsWYtbpKNRtCqKLGcBEiABEjAFQnQAOqKV40614qAUTwgizasL2krsUzzZr+OwpUratWXKzTS6XR4qVN76EqVfe9ACg5kZ7uC6tSRBEiABEiABEiABEigHgiM3bgZO7POYfe5bAwXI+ixPHqC1sNl4JAkQAIkQAJ2IEADqB2guluXBb/8hPzPP0PB//4LVw5MrJOYkgGTp8Crc5eSS2QwIP/f76Hgpx/c7ZKZ56NiO93dsoV2XCDJhJ7cvtN8zhV3DktsmH1yQ04hARIgARIgARIgARKwPYHnOrRD09LkKXvknutGMYJmyEoiCgmQAAmQAAm4OgEaQF39CjpA/6KVf6BQlo6rTSygDhjRfkPo/Pzg/9Cj8O4/8PwgLpLZ/rzCNdubLAmRQkuTCC07dgI/pWfUrAMnqK1uvEdv2IRey1bg2Z3uHb/VCXBjPMOCAABAAElEQVRTBRIgARIgARIgAQ8loDLCf92vt9kIuk9WD92zPslDaXDaJEACJEAC7kSABlB3upqci1UElCeo331j4TN4KHyuHATf62+0qp2rVgqVp/jTE9ua1X9mxy7kuVhCpBAx4P554hQMMoulGceQmp1jng93SIAESIAESIAESIAEbEegbYNgfCNG0GZ+vmgk92AqpBKFBEiABEiABFydAA2grn4FqX+tCKj4mH7/GAnfkXfWqr2rNbotJhpdGoZoah+UZeRv7NnvUlMIEKP1yBbNNZ2VD/L8lFSX0p/KkgAJkAAJkAAJkIArEUgQI+hCMYJ+0bcnOpXeQ7qS/tSVBEiABEiABCoSoAG0IhEeexQBZQi1JMZ89wr4rpd5vtjx/NP7d/YfQGqOa3lR3iWxTE0fWP9NO4zsoiJLl45lJEACJEACJEACJEACNiDQJjgYKp48hQRIgARIgATcgYDJnuAOc+EcSMAmBAq+W4jcZ5+C4fRpm/TnLJ10D22EO1rEaOrkSwKo6dt3OYtqVukRHRCAqyPDtbpZYvxceuy4Ve1YiQRIgARIgARIgARIwHYEzhQU4pCsKKKQAAmQAAmQgCsR8HYlZalr/RDwf/QxoLhIywBfrHdvm3nhit9Q8M1XGujcGc8g4LEp0EdE1g94O4w6pV08vk9Px9nCIiyRWJqLZRscHmaHkezT5X2tWsJX3oP3ymu3RvRIsA9l9koCJEACJEACJEAClgmcleSht/69DqfECKrihMYEBliuyFISIAESIAEScDIC7m3NcjLYrqqOvnFj6JuFaZurzsFavfWtWkPXsJFW3XjyBHJmPoviA64VL7O6uTaRhEhPtEswV3lavEDzi1VqIdeQ3o1D8Xa3LjR+usblopYkQAIkQAIkQAJuRuDhzduw+Wwm0sQD9MY1f7tcSCU3uxycDgmQAAmQQA0I0ABaA1is6v4EvFq0QMD0p6ELK1lqjaws5L44EwYxhrqLjJRl8B1DGmjTSZE4oHP2uY+B112uEedBAiRAAiRAAiRAAs5I4On2bRHt76+pdig3D8NXr0VqtmvFlXdGrtSJBEjAegJpaWlYtGgRZsyYgXHjxmHu3LlYtWoVMjMzq+zk6NGj+Prrr/Hdd99VWcdRJxYvXqzpkpKS4qghOU4pARpA+VYggQoElLerMoLqW8RqZ3yuuAr6Jk0r1HLdw4oJkebs3c84Tq57Oak5CZAACZAACZAACTiMQGxgIBb2743mASVG0MN5eRi1fqMWKsthSnAgEiABjySQnZ2NW2+9FS3Eaem6667DU089hbfffhsPPvggLrroIjRq1AjPPfecxc+j9evXY8SIERg5cmS9s1NGW6XLsmXL6l0XT1OAMUA97YpzvlYR0Ic0RMC0J1G44nf4DrnaqjauVKmXLCW/PSYaKpt6riREenLbTnzUq7srTYG6kgAJkAAJkAAJkAAJ1AOBFsoI2q8PblqzFqcKCzCrc0fodLp60IRDkgAJeAqB1NRUXHvttdi6dav2eXPppZciISEBoaGhOHLkCP7++28kJyfj6aefRlJSEj755BMEBwd7Ch7O00oCNIBaCcqTqxkOH4JRAp0b5R+im3sMCl1AoFsaP00XcJrEAv0hPQMqo/ovkgxpxfETuKSZ63i6niwowILUNHx1+Ah+HtgPwd78ODNdW76SAAmQAAmQAAmQgD0JqORH34gn6LG8fHQPLYmfb8/x2DcJkIBnE5g1a5Zm/AwPD8eSJUvQuXPnckAM4tTz/vvvY+zYsVi4cCHeeecdTJ482Vynb9+++PXXX+HN34xmJp64Q4tBPV11o1GMiSJFYnxydsmf+xaMYgRV4vPufOgkC7fS3xV0txfb4k0boe/SVWNRcQzFRS+MnF1CvbzwWHxrTN+ZrKk6bdsO/DqgL3zsoLv6QjJJcXExyh6bymv6+sTWHfg2/ajW7LPUg7gntkVNu3Ca+oqHp/9NWboYps9JdY58LBEqKVOfOfS8Kc+n7GeMrT5zyo9Q+yOlmyt9f5b9O3Q13Wt/laxvqd5f/HyyzKvse4efU5UZKT6u/jcV4eMDtdnyM63s+8bV+VS+6nUvUZ85SmzJvO5aOUcPZd879vzMUe9LJWXHcw4C7q3F999/r03wpZdeqmT8VCfU7+8xY8Zgw4YNmiH022+/LWcAbdq0Ka644gr3hsTZXZAADaAXRGS/CqYbH/uNYN+eTR/+9h3F+XovXroExV/8F/qeveD1z/ugq/AUyZWu68jmUViQdgjJ57KxTwLYv7M/BQ/GtbQrdMXHFjcMd8ZEmQ2gH4gn6Kjm0S5rBDIx8dS/KWvfcORjmZQrfeZYnoF9S01/X/YapSb9m+q68nvZlXW3x3vAxMP0ao8x3KFP03vfHeZiyzkoLu743lGri07kF6BVUGCdcbkjn7pAUTzc9X1TFy4V29rzM4fvyYq07X988uRJmBIGNWzYsNoBVWzNBQsW4NChQ1pSpJCQEK3+8ePHsWnTJs0D9PLLLzf3YSpXBtLu3bsjR5IEr127FmvWrNGMqqps4MCBCAgIMLepuLNz504sXbpUW4rfvn17rX5cXBx2796t6a3227RpU7FZlcdnz57VdNi8eTPOnTuHLl26oHfv3oiOjq6yDU9YR4AGUOs4sRYJaASMGUdR/OXn2r5h/ToYJRCz9wPjoSvNhulqmLwkXtNMWQp/8/pNmupzDqRiRFQkIvz9nH4qPSXIdWfJZr8lMwspObn47cRJXO5CS/idHjAVJAESIAESIAESIIEaEjgnxs87NiQhTTLEf96zG+KDg2rYA6uTAAmQQHkCTZo0Qbt27bBr1y7MmTMHN9xwQ5WOL4MGDdKMmOV7gBYjVMUQVXFBs7KyzKdXr16t9Td06FC8/PLLGDx4MNLT083n1Y4yan755Zfaa7kTcqCW3L/33nvlHHyUN6rqS/Wjlu5PnToVL7zwQsWmFo+V5+q9996LEydOlDvv6+uLmTNn4tFHH3WJ1abllHeiAxpA6/FiqCWLrhCDorCKmOauoLvNL290c+jG3I+C998F1LK3nTtQ/Nq/4PfwJOhKny55ydJyV2IzIKwZbhKj59dH0pEjc3pu9168172LTdGZlgiqTtUXgq1CBIxuFYsJm7dpun4kCZ0GRUbYVG9HdWZi4krvG0ewUU/vTUu91HjkY5m6q33mWJ6FbUvLfuYoPvYMEaD6trZ/VU/9vbvSe1l5upi8XZT+iiflPAHFRnFxpWt6Xnv77pVdomvvv0P7zsQ+vbvi54E1JJ7evgsbz2ZqVW+VB+xf9umJtg2sT0TCz5zqKavvN37mWGbkqM8c03eiZS1Yai8Cw4cP14yIy5cvR7du3TB+/HjNWNm8uW1ylChvzYsvvhjK0Khih6p+lSfoV199hR07duD666/XPDrV359JXnnlFbz77rvavd19992ntVcJmT788EOtD5WVviby5ptv4qGHHtKaXHPNNdqYymD7559/auM89thjmhF4/vz5NemWdcsQoAG0DAxH7pr+cGxlCLKn7vLTTqU/Kiemm7ZyhR5y4NtvAPTBDZA3+w2gIB+GlAMoXvc3fK8arBEwGbNcCcdT7dtqiZCy5abqh6MZWHPqNAY0bWKzKagbBWXMUmJLPjdER+G5nbvRRL6ohonx0xX+nixBdaXPA0v626usrAHUkz9zLsTXln9TFxrLVc6X/cxxtveOs+ljzTU1/dhzRd2tmV9d6pi+d0yvdenL3dqq90vZ7351TClPwB3/pp5MTMCmM2exV1ZJnZCElTf/vR5f9u2FRFm1Y63wM6dqUqbPGtNr1TU974yjP3Nc6TPt3L13A4WFzvOmkO+D4A8/rZE+M2bM0Dw333rrLail4aNHj9baJyYmQi1pv1Sywl955ZWoqdHRpMS+ffs0D09lbCzbh/IMHTlyJPbu3Ytly5ZpY6g2yhCrPDvV+2DRokW4+uqrTV3hgQce0IyXKumStaK8RZ988kmt+osvvogpU6aYm95+++249dZbcdVVV2nGVTX3fv36mc9zx3oCzp+pxfq5sKadCPgMHgLfm2+Dz823Qv7C7TSKa3Xr3akzAqY8AQQFw/vyK83GT9eaxXltw2UJ/+Nt480F07btRJEYLZ1dfMWTSmWAX3HpQIyMjXF2dakfCZAACZAACZAACbg1AXVP+U2/3ual78oIOmrdRhS6wH2lW18YTs6zCSjjp3JGcZatFp8Hyug/e/ZsfPTRR+WSIKn4m3PnzsXNN9+MiIgI7XXPnj21ut5q2XpZ46fq5P/+7/8QFFQSykN5gprkk08+0Vaq3XTTTeWMn+p8YGCgtlS/Jqtm1BJ5Fe+zR48eePzxx03DmF8vuugibWm8erD4zDPPmMu5UzMCNIDWjJdH1va5+FL4DrsWvtdcqz3h8EgIFibt1bo1Amc8D787Rlk463pFd7dsYb5ZTZYP3/ckHqgrSExg1QGpXUF/6kgCJEACJEACJEAC7kQgTGLJKyNoW1m6GShhM2Z37QQfMV5QSIAE6omAs4WvqYNT1ahRozQPUOWx+c4770AZIFUCIyX5+fnakvVOnTpBxdKsqahEQ5akZcuWWnFubq75tMo2r0QZXi1J27ZttaRKls5ZKjP1N2TIkCptLqYs9soDllI7AlwCXztubEUCGgF9k5IPW3fAoW5MX+jYHjf/tU6bzqw9ezFClpirm1h7ymsSc3SeZJ+vKL9e1B+xFbKH7pSER9et/rtiVTwS3xr3t25VqXzQytU4INnty0o7iUO1aEDfskXa/pt79mHOvgOVyheLh2kcA/hX4sICEiABEiABEiABEqiKQDM/P3zVrxdSJaNyz9DQqqqxnARIwAEEgud/7IBRHDuEyqyuEhCpTXlFKgPivHnzoOJjKkPobbfdpmVlb9y4sVWK+Yv3elhYmMW6pkzypvAcyhCqPE+VxMbGWmyjClu1aoV160p+W1dZqfSEyWtVebm+//77FqsXloYxyMjIKJfh3mJlFlokwEdxFrGwkATqRqDgh0UoXLWybp3UQ+uLJO7nDVEliYTOFRXj6R277K5FviyByJKMoRU3iRpaaexi+XKrWE8dqz5MsiTjGF7YtVvbTsuyq4r1VXZSS5JXhR6S6spSdZaRAAmQAAmQAAmQAAlUQ0AZQWn8rAYQT5EACVhNQCUAU4ZNS6LicPbs2RP//ve/sWTJEs2DUtVdvHixpeoWy5QB1Fo5evSoOVFrQEDVqxFVAiNrpEB+s5qyvisjq9Ld0qbONWzYUNuUDpSaE6ABtObM2IIEqiVQvHIFCr78HPnvz0PBzz9WW9cZTz6V2E5brqR0WyiZ4f+WhEj2lGBvb4TLDXLFzcvC0ghvva5SPdUuyLskK7F6+rfgYBpm792vbWrZVcV+m0p9SxIsfVSsq469LehhqT3LSIAESIAESIAESIAELkwgWx5Gq1U9FBIgARKwhsDgwYO17Oz33nvvBaurREF9+5as9vv5558vWL82FWJiYuAtv2GVpKWlVdlFdefKNlKZ503ep2+//TbOnDlzwS0hIaFsF9y3kgCXwFsJitVIwFoCxjJBlws+/wzGs2fhd9s/rG1e7/WiAvzxaEJrzJDs6kqmbtuBpbIc3ZJB0hbKTmgTB7VZI+0aNMDmqy6zWHX/uWyMXLcB+8sseZ8pS/qVV6s1Mq51HNRGIQESIAESIAESIAESsA+BHPHiukOSIm07m4kvJDt810YN7TMQeyUBEnAbApGRkVDej999953mGelXhUOLacI+Pj7arnKOsYco42dryQeSnJyMpKQkXHPNNZWGKZIHPdu3b69UXlWBMmgeO3ZMW8p/5513Wqx2/PhxbVm/ikmqPEEpNSdAD9CaM/O4Frmv/QvZkx9GzuRHYJQPHkr1BLzu/id8Bg0xVyoUL9C899/VYpOYC518595WLRFXGn9zhzyh/8AFEiKpZEhq2T6FBEiABEiABEiABEjAOQnM3JmM1SdPIVOMAyru/MbTZ5xTUWpFAiTgNARUJnYlmZmZePDBB6tcCq/qqARBq1atUru4+OKLtVd7/Hf33Xdr3aqYndnZ2ZWG+PDDDzVjZaUTVRSYdP300081Q2jFasqYq+Kadu3aFV26dDEvwa9Yj8fVE6ABtHo+PCsEjKdOwShPI4zHj5GHFQRUDBK//7sDviNuMdfWSfwPVe4q4isJkZ7vkGhW9xVJVHQiv8B87Iw7KonTXbExzqgadSIBEiABEiABEiABEhACjyXEo3PDEI2FitN+69/rsYFGUL43SIAEqiGglrWPGDFCq6HifA4cOBALFy5EamqqVqa8Q1VW+Ndff11b/q6O27VrhzvuuKOaXut2avz48QgPD9eMlZdffrk5KVJeXh7ee+89TJgwoUYDTJkyBcrT9fTp05qhs2yMTzWfWbNmYfny5Vqfqm8vCfVGqTkBGkBrzowtSMAqAr7XXg+/e0bD+6KL4etCS+BNk7ssrBmGRYZrh+op/XM77Z8QyTR2bV/vEANo2Q+1dMnQRyEBEiABEiABEiABEnAOAo18ffClLH3vUsYIetf6jciVpfEUEiABEqiKwBdffIEnnnhCO71+/XoMHz4caim4yvKukg21adMGjzzyCJQB8oorrsDq1atRk8RGVY1bVXlgYCB++OEHREdHY+3atWjfvj2aNGmCBhKybcyYMUhMTER8fLzW3LQkv6q+VLlqpwynai6//fab1v66667TjLgRERGYNGmS1vymm27CxIkTq+uK56ohUNZWUE01niIBEqgNAZ9LLoP/6DEu5f1Zdp5PS0Ikf/GsVPLFoSNO/4ReZRs1GW3VEv7LxYhLIQESIAESIAESIAEScB4CDSU+n4r/2U3if6r7zLe7dUEAvZmc5wJRExJwQgJqNeXMmTPxv//9D7169TL/vlYek7ni9KISCalM8NOnT8cvv/yC0NBQu89CjaeMsWpZfp8+fVBYWKgtT3/88cfx559/mnWwNl7nsGHDsHXrVqikT2pZ/aJFi7BgwQKo2J8qSdIrr7yCzz77jN6fdbiyTIJUB3hsSgJ1IWA8dw5qabwzi4qr+XB8a7yYvEdTc8rWHVh8UT/onXg5/wxZun+ioBCzu3ZCVRnfnZk5dSMBEiABEiABEiABdyegjKD/69MTu7LOoXdj+xsq3J0n50cCnkLglltugdpOnjypLYE/ceKE5nnZqVMnzQhaFQdlXLSUFOn666+3WF62H+VNWpUo78y33nrL4umzkgxZSaNGjcqd37t3b7njsgfKq1UZcJUxdffu3doS+9jYWLRo0cKceb5sfe7XjAANoDXj5ZG19VFRQKkXoEcCsMOkC5YuRuF338L/0cfg1aqVHUawXZdj41rhs7RDSM3JxVYJPP1xahrubtnCdgPYuKdwf39806+3jXtldyRAAiRAAiRAAiRAArYkECJGUBo/bUmUfZGA5xBQy83VVl8yefJkbNu2DbfffjssZW1XnpwqLqmS7t2711hNtWy+Q4cO2lbjxmxQJQEuga8SDU+YCPiPm4DAGS8g4LnnoaMh1ISl1q9F69ehYMEnMGZlIvelmSjasb3WfTmioZ+XHsqr0iQvizfoqQLnTohk0rXi69azmciWeKYUEiABEiABEiABEiAB5ySQJ/FAt8hDdwoJkAAJOCsBtcReeWqqZEgZGRnl1MzPz4fKEl8kvztVHFCVtZ3iHAToAeoc14FaeBABfXwC9C1iYTgoWeskSHPeqy/Df+w4ePfu47QUBoWHYbBsizOO4Yy448/cmYxZXTrZRN8juXnIkC+JitJeAkEr42tZyZEb4mRZKlVRovz9oDw/K8rOzCzkSdY8JYdycvDQ5m2Iknpf9uuFiAr100WPoxb0SGwQDH/GpaqIlsckQAIkQAIkQAIkYHMCyvg5Omkr1kpm+I97dMUlcv9JIQESIAFnIzB69GjMmzcPaWlpiImJQf/+/dG7d29s2rRJi/+p4pKqZetLliwxxyt1tjl4oj40gHriVeec65WAvmFDBEx7EnlvzELxrp2A3Ojlvf0WApo2hVdc63rVrbrBn2vfDr8fP4F8MSj+N+0w7oxtga4SvL6u8kHSZsw5ebpSN6vFSBlXYVnDvmPHMHTD5kp1Hwtvikd69dTKj4pR+ZTEAFVyz6o1SCk1gGoF8l+6BMoeIuULevVAx9IMpOrcx1u24o3jJ03VzK9/SHyqhGZNzcfcIQESIAESIAESIAESsA+B1/fuxx8nT2mdj9qQhE9798BFTetvmat9ZsleSYAEXJ2ASkq0ePFiqKXwP/30E1asWKFtal4q6dHFF1+MuXPnQsX0pDgPgfLuVc6jFzUhAbcmoAsIhP+kx+HVo8Ro533pZU5t/FQXI1ayqo9vE6ddF6P8P3XbjgsGjNYqX+A/w9F0izVUkqiKYigNJF2pPP18H0VGo2akVYZaY3blPprmi6dnXj6uW/235tFq6suQfsS0W+5VhSqgkAAJkAAJkAAJkAAJ2J/AxNat0Ce0JGGIWsVzx9oN+EMewFNIgARIwNkIJCYm4ocfftCSMS1btgz//e9/tbigp06d0pbHt27tvM5NzsbSUfrQA9RRpDkOCVQgoJPAxv4PTkTRit/hfcmlFc465+E4uSn9n3h/polL/6YzZ/Gfg4cwMjamTsp2NBRjeErlTHgNunao1G+oLEW3VLe9LC8wSbNvvkKjZUu1wyHde+O46UTpa4DBiJQGIVDL6eeKl8GgsGbasoQORoPFvkM6nY9/WqErHpIACZAACZAACZAACdiQQKC3Nz7p3gV3bdyMNbIMXhlBR4sn6PorLoFKmkQhARIgAWcjoJbAq43i/ARoAHX+a1TvGhYs+QVG5XknnnW4/kbGsLDhFVFJpXwuu9yGPdq3qwAxQM7s0A6j1m/SBnoxeTeGRUagkW/tb0iv79QRw4IDKynuE9q4UllMeDjeiK/8JM2rTcL5umrJuxg3lUxr1hi6RqHnz8leQWAgjvgGYd+5bHzQs7v5/TxM9BgaWDmOqI+EJqCQAAmQAAmQAAmQAAk4hoC63/xIjKD3bNqCdWfO4O1uXWj8dAx6jkICJEACbk2ABlC3vry2mZzyUDQcStM687nuBojFyDYds5dqCRT+/Re8u3SFrkKynmobOeDk4IhwXCoxMVU80JMSa/OFXbvxr86VvTWtVcUroS3UZo3oQkLgO3ioNVW1Ol4dO8O7Q8dy9X3laIEY8zNkGXxTP3VUIl5t4qE2CgmQAAmQAAmQAAmQQP0S0IygkgRpZ3YOejcu/zC7fjXj6CRAAiRAAq5KgDFAXfXKUW+3JlD4xwrkS2Kk3JeehzEry+nm+kKHRPiUGsIXHEzDtrOuFSfTS3SPCqjs7alAFykPUgoJkAAJkAAJkAAJkEC9ElBGUBo/6/UScHASIAEScCsCNIC61eXkZNyBgEr+k//Zp9pUDAf2I2fmszCcqBjJsn5nGhcchAckHqgSZS6cYqOESFqH9fjfFgn10P/3ldgoMacoJEACJEACJEACJEACzkegQB5Wrz992vkUo0YkQAIkQAJOTYAGUKe+PFTOEwnogoMRMHkKEBSsTd8oWdJzxQhafOiQU+GYIBnho0qX568Xg+Hnhw47hX56CUDt1a27tukk2ZG1ciQ3TzKNbsTBnFwMX7MWi44ctbYp65EACZAACZAACZAACTiAgDJ+jpZY9DeuXovFRzMcMCKHIAESIAEScBcCjAHqLleS83ArAl6t2yDwyaeQ+8pLMJ46BaM85S76azW8RtziNPMMkiydz0lCJJWZU8nzO3fjGokPWt8ZOn0uvRxqq6l4SWjbcH8/ZOTnaxlH792YhKnZ8ZhoIelSTftmfRIgARIgARIgARIggboTeGffASw5VrIy6p9yD/q+xAkdKvefFBIgAVmZVxrKq7CwECtXrnQZJEaVbJlCAg4gQA9QB0B29SH8H5mEwJdfQ8BLr0JlLac4hoA+KhoB05+BLjIK3v36w/emmx0zcA1GURngBzYpydZ+oqAALyfvqUFr56oaLt6s3/bvgyHhYWbFXpT5vL8/xXzMHRIgARIgARIgARIggfojcL+EYLoqrJmmQJEYTe4VI+iP6Vy1U39XhCM7E4Hi4mKzOsqo6CqbWWnukICdCdCaZWfA7tC9vklT6CMitM0d5uNKc9A3boJAMYL6jR4DXWnSIWfT/4WO7eFdqttHqWnYmel8SZusZRYowfY/6NkNY+Naak3aSjiC22KaW9uc9UiABEiABEiABEiABOxIwFecMebLvdqg0gfWygj64KYtOC4reCgk4OkE9GWcldRvR1fZPP26cf6OI8Al8I5jzZFIoFYEdEFBtWrnqEYJDYIxRgyGc2VJUrHchE6ThEgLxZPSVUUvNwvPtG+HtjKvgU2aoIEPPyZd9VpSbxIgARIgARIgAfcjoBlBZem78v78VZbDz+3WBc38/NxvopwRCdSQgJc4c6hl8D4+PujXr18NW9df9XXr1iE3N7f+FODIHkOAHqAec6k5UXcjULhsKfK/+NwppvWwxMkML73xXHPqNL46dMQp9KqLEreL52dMYEBdumBbEiABEiABEiABEiABOxDwEU83Ff/zm369cXUkY4DaATG7JAESIAG3I0ADqNtdUk7IEwgU/v0X8j/9GIU/LkLev9+FsTTgdX3NPVgSIimvSZPM2JmMc0VFpkOHvhb+uRJ5776tbYbDh2w+9uqTp9zCwGtzMOyQBEiABEiABEiABBxIQBlBezcOdeCIHIoESIAESMCVCdAA6spXz0G6G9KPoPhgqrY5aEgOcwECxhOS/VKWmyspWvkH8ma/DqMkIapPuTE6Ev1Kb0JVJvVXkvfWizqG/ftRtPpPbTOcOWNTHfafy8Y96zfhwaQt+JcLJ3yyKRR2RgIkQAIkQAIkQAJORKBIHAP+PHHSiTSiKiRAAiRAAs5AgAZQZ7gKTq5D3pzZyJ0+DXlPPVHvnoZOjsph6vlecy387h4NiWytjVm8aSNyX3kJxnoOAK8SInmV6jQ/JRW7s845jIkjBlpw8BDOFBZqQ83asw9jN25GfrHBEUNzDBIgARIgARIgARIggQsQUMbPsZs2Y8Rf6/DlocMXqM3TJEACJEACnkSABlBPutqcq1sR8Ln0Mvg/OBGQ5edK9JGR0NVzAPjEkAb4Z8sWmj4qK6dKiOROMj0xAQ+1aW2e0rdH0nHTX2txup69b80KcYcESIAESIAESIAEPJjAJwfT8EN6BtQ6qQlJW/G/NBpBPfjtwKmTAAmQQDkCNICWw8EDEnAtAt49eyFg8hR4DxgIv7v+6RTKT0pog6a+vpouqyRepjISuovoxLt1Srt4zO7SCT6lnq4GMfQGSMZFCgmQAAmQAAmQAAmQQP0SGBXbAsMlLJMSZQR9aPNW/DfN9jHhtQH4HwmQAAmQgEsRoAHUpS4XlSWBygS82iXC/777oZNA8M4gIT4+5RIiPbcjGTlFxc6gms10uCUmGl/07YVOISH4uFd3+NMAajO27IgESIAESIAESIAEaktAhWKa07UzRkRHaV0oI+jkLduRlpNb2y7ZjgRIgARIwE0IOIfFxE1gchok4GwEDKdO1YtKN8mT956hjbSxj+Tl4Y19+x2mh+8/RiLo3x9pm1die7uN269JYyy9uD+a1XPYAbtNkB2TAAmQAAmQAAmQgAsS0IsRdHbXTrileRTUj923xCAaExjggjOhyiRAAiRAArYkQAOoLWm6aV8+Vw2C7003w2f4CHPSHTedqltNq3DVSuQ89giK1q11+LzUUvGXJCGS6QPm/ZSD2J+d4xA9dOKNqRMvVG2rJ6/YXVlZMMrSeAoJkAAJkAAJkAAJkIDjCSgj6BsSsuj7AX1wY+mSeMdrwRFJgARIgASciYDJPuFMOlEXJyPgc+nl8L3uBm1Thi2K8xMoTt6F/PnvAZKxPG/ubBQuX+ZwpTs2DMFdpQmRCsUY+NSu3Q7XoT4G3HY2E1ev+gv3bNiEnGL3WvpfHzw5JgmQAAmQAAmQAAnUhoAygvYMDa1NU7YhARIgARJwQwI0gLrhReWUSEDfKg5eXbuVgBDjY/7HH6Dgu4UOB/NYQjya+Ppo4/4hCZF+zjjmcB0cOaAyeN65bqNm+Pz56DHcuPpvZEgIAAoJkAAJkAAJkAAJkIBzECiWe+Pfj59wDmWoBQmQAAmQgMMIeDtsJA5EAiTgMAI6ycLuP/4h5H80H0UrftfGLfjmK+ijouHdq7fD9Ggkxs8nE9vi4c3btDFnJO/FlRHhCKqnpen2nnigLL9/un1bTEjainyDAZvFG3SoeIMu6N0D7UMa2Ht49k8CJEACJEACJEACJFANAYMYPyckbcHXh9Mxs0MiRreKraY2T5EACTgDAYP8rlq40LIzj5f8/vL390fjxo3Rtm1bNGzY0BlUNutw8OBBrFu3DoGBgRg6dKi5nDv1Q4AG0PrhzlFJwO4EVFZ4/3vuRX6DEBT+8D28+/SFV89edh+34gC3NY/GxxIDNEmMgYfEG3L23gOYmphQsZrNjosPpcF44rjWn1freOgaONbweH1UJJoHBGCUeIKeKCiASgL1yu49+LBnd5vNkR2RAAmQAAmQAAmQAAnUnMDXh49oxk/V8sntO7WY7ffGtax5R2xBAiTgMAJFRUUYMULykVxAfMUJ6K677sLUqVPRsmXLC9R2zOk//vgDd9xxB5o3b460tDTHDMpRqiTAJfBVouEJEnAPAn433wr/ByfC7777UR8xXNWYz7dvB1P02HkHUpBqx4RIRb8tR97rr2lb8cHUermIPUIb4eeB/dA2OBjxwUF4U4LwU0iABEiABEiABEiABOqXwM3yYP7u2BZmJabv2IV396eYj7lDAiTg3AQiIyORmJho3hISEqDKfCQJboE4n7z33nuIj4/H/PnznXsi1K5eCNAAWi/YXWvQ3NdfRfbjk5AzZTKM4n5OcT0Catm7zrv+HL67SEKk/2sepYFTS8PVE3d3l5jAAPwwoC8+79MTIfKFTCEBEiABEiABEiABEqh/Ai92ao9/libqVNo8I0bQ5Kxz9a8YNSABErgggWeeeQY7duwwb8nJyThy5AjOnj2rLZNv1aoVlMfohAkTsGfPngv2xwqeRYAGUM+63rWarfHECRiPpmtbrTpgI6clULhmNQwnHRMEfnKb1mhYaoRdeuw4Frt5QiR10Rv4eCNalsNbEqPEoKKQAAmQAAmQAAmQAAk4nsDzHdtr8T/VCqXXu3RE2wbBjleCI5IACdiMQID85rrhhhuwdu1abfl7Tk4O7rzzThRLkloKCZgI0ABqIsFXEvAwAkXr1iL/3beRO+NZGA4fsvvsQyUh0pSE1uZxnhIv0Pxiz/Qo/vvUaUmOtAaHc3PNPLhDAiRAAiRAAiRAAiTgOAIqCZJarXNbTHPHDcqRSIAE7EqgadOm+PDDD7Ux/vrrL3z00Uflxlu1ahWWLFmCw4cPlys3HRw9elQ7v2LFClNRpdfU1FT8+OOPeO211zBlyhRt2f1vv/2GXP62q8TK2QpoAHW2K0J9SMABBIyyLCD/i88hkd9hPH0KOc8/h+K99l8icHt0FDqVZkNPzcnFnH37HTBb5xoiReKf3iUJklRSqCFiBE06c9a5FKQ2JEACJEACJEACJOAhBFTcdgoJkIB7Ebj00kvRpk0bbVLr168vNzmVJGnw4MH45ZdfypWbDpQhU52//fbbTUXmV+VVOn78eKhl9sOGDcOkSZPw8ssvY8yYMbj88svRuXNnKAMrxXkJ0ADqvNeGmpGA3QioeKABU56ATgJGa5KdjdyXX0DR5iS7jak61ktCpBfkabtJ3tq7H2liCLWlePcfCL97x2qbPtr5nuhni/HZz6vko/d4fgFuXP03lpw4aUsE7IsESIAESIAESIAESKCWBFSYIk8I1VRLPGxGAi5BYNCgQZqeKl6oreSyyy7DnDlzEB4ejmeffRZffPEF/vOf/2Dy5Mlo0KAB9u7di5tvvhn5+fm2GpL92JiAt437Y3duSEAXHgFlrhFfQTecnedOSd+kCQKffBq5r70Cw/59kLR5KNqwHt5dutoVinrS/o+YaHyWdhh5pQmRPu7V3WZjerVuDbU5q3SQhFA/D+iHO9ZtwLbMLOQKgwm79uCN+DjcFhbmrGpTLxIgARIgARIgARJwewLK+Pnolu1yn3oIkxLaaJvbT5oTdHsCiYuXIceJYmHqJfjugaElBkp7wVeZ4ZXYygCqlsSr+KKBgYH4448/tEzzJt3/8Y9/4LbbbkPPnj2hltD//PPPWjxS03m+Og8BGkCd51o4rSYBEx7SdFM3BIWFhU6rJxWrOQFdcAPxBJ2GvNlvAJKp3O+ue2reSS1aTGvXFj+kZyBTvCHVE/bfJCnSZWHNatGTazaJDPDHd/374P6Nm7FE5t4xOAj9xTBKIQESIAESIAESIAESqD8C6r5UGT+VvLp7Lwzy++extvH1pxBHJgEbEDgrv+E9LfNCs2Ylvy1PSELnkydPook4/9RFVD833XQTEhISyhk/TX12794dUVFRWmxRlZWe4pwEaAB1zutCrUjAYQR0fv7wf3gSIJ6IOr1jomI09fPFlHbxmLZtpzbPJyQh0u9Nm8DXQeM7DG41AwVJGIKPxPP19T37cF2jEPhXU5enSIAESIAESIAESIAE7E9gSEQ4HmrTGm/sldVRIrPkPs0gi+DUfSuFBEjAdQgog6USnYRgCw4OrrPiyvipNkuSl5eHNWvWyM/pEjMzncYsUXKOMhpAneM6UAsSqFcCKiaoo2VUbAssOHgIO2QZ+H5JDPTOvgOYGO+8S9ftwUfFRH1UlledOXNGIhAU2GMI9kkCJEACJEACJEACJFADAsrY6SVLdF8T46cSZQwdHBGGbo0a1qAXViUB5yGQcvUgs3HOGbTSO8DpZd++kr9f5ZXp5+dns2mr323ff/89tm3bhp07dyI5ORkHDhxAkaxsNIlaOUtxTgKOt3o4JwdqRQIkYIFA4eo/UbR+LfzHjoPO19dCjdoXeYnx78WO7XG9JAFS8qYkRLq5eTSiZHk4BVguS+ODxTDdu3EocZAACZAACZAACZAACTiQwGRZ9q4eVL8iy+Bf7tSexk8HsudQtiegrbJzgNHR9prXvkeTATQuLq72nVRoqTK+z5w5E+fOnTOf8ZEwch06dNAyxy9YsABc/m5G45Q7jlnv6pRTp1IkQALVEVAZ4fP//S6KJTFS7qsvw5iTU131Wp3rI8a9m5tHaW1VYO6ndpQsia9VZ6WN8v/7H5wbfZe2Fe20Xda/uuhU07bKK/beDUkY8ddafHOYMWRqyo/1SYAESIAESIAESKCuBNQqncUD+0GtWqKQAAm4DgG1/H3Tpk2awl26dLGouGm5esWT2dnZFYu043nz5mHKlCma8XPo0KH4+OOPkZSUpB2rV2UcVcvtKc5NgB6gzn19nEK7gl+XwHj2bIkuw67jH7ZTXBUHKKESXpV+iBuSdyH3hRnwn/Q49I0a2XTw6ZIQ6eejGThXVKwlRlp54iQuknigtRa1/MCUrKs0Dkut+6qnhq+Jt0F2aabGBzZt0UIEqEykFBIgARIgARIgARIgAccR6MJl746DzZFIwEYEpk+fjqysLKil9uPHjy/Xa0BAgHas4nZakqo8OOfOnatVv/XWW/H5559XapqZmaklQFInikt/x1WqxIJ6J0ADaL1fAudXoOi35TAcStMU9bnmWrNRzPk1p4Z1IeDds5dm8Mx7YxaQlwtD2kHkznwWAU8+bVMj6MepB5FffD4v4S1/rYO/lxdq+/zM2CgMuPG2kqmnHIbuYHpdMJRr+02/3ujqgBvhOd06Q5+0FYvSj2rjqyyk++Vp5BtdOnlUoqhy8HlAAiRAAiRAAiRAAk5C4Ee5R7smMsJJtKEaJEACJgI//PAD3n//fe1w+PDhWtZ20zn1GhpaEl5sy5YtZYu1/fz8fCxcuLBSucrVsH37dq184MCBlc6rgh9//NFcXjYeqLmQO05BgEvgneIyUAkScE4C3ontETDtSehCQjQFvVq1Mu/bSuNCCRKtNpOovVx5aqaWxNdmyxWv1Vxvn5JN+q1NH1W1KS6jp0lfe7wGiAH4ve5dMKHN+Zg1x/Lya20UtoeO7JMESIAESIAESIAEPJHAtG078E8JVfTk9rqHbvJEfpwzCdSFQHp6upZ8SCUgUptafr5o0SIoD81hw4bh2muv1TwwW8nv1tdee63SUP369dPKPvzwQ6xatcp8PkfCvd15551af+bC0h1fyYURExOjHX3wwQeomORo6dKluPvuu83NysYINRdyxykI0APUKS4DlSAB5yXgFdtSvD6fQcGi7+B31z3Q2TiAdkMfbzSXxEfKC/R4aSZ05f0Z4e8nGThr7gd6WjLKZ5fq2EReA/xsl7zJz8Zzr+6qqxgy09olIC4oEPP2p2B+z27wceD41enGcyRAAiRAAiRAAiTgiQRUqKYPUg5qU//3gVTNEPK8JPWkkAAJOIbAM888A7VVJyop0U8//YQWLSrH7x07dqxmLFWxPi+66CJ06tQJTZs2xerVqyWKWiGmTZuGF154oVL3kyZNwoQJE7TYopGRkZqxVWWXX7FiBXbs2IHWrVtDla9cuRIpKSmV2rPAOQjQAOoc14FakIBTE9CHh8N/9H120XFc6zioTcnYjZvx7ZF0KC/QPo0bY554QdZUpv6yBB8WlSypnxvbHJd2cO2b0ttimkuiqOhaGYNryo71SYAESIAESIAESIAEqiag4tQ/274dnt6xS6s0X4yhBrlxfaFjIvMkVI2NZ0jAbgRUnM+wsDBER0ejTZs2mifmoEGDqvx7VJ6h69atw6hRo7B+/Xps3bpV002Vv/TSS+jfv79FA6iKJaqWws+YMQMZGRmYP3++1q6R5MdQRtMnn3wS33//vWYAVR6pKsaov7+/3ebNjmtHgAbQ2nFjKxIggVIChqPp0EdE2oTH04ltsSTjmLZsXRlCR8XGoF+TxjXqW9+8OVD6ZN5LDLfuIFV5wqbKUo3YwEB3mCLnQAIkQAIkQAIkQAIuQWBMXEuoOHLTS42gH0o8+2siwzGwLkk8XWLmVJIE6oeAWoJecdl5XTRJTEzE2rVrcebMGc0AGhcXpxlQTX1WNdajjz6KcePGYf/+/Th69Cji4+PNS+NV21tuuUXbTP2o15EjR2pb2TLu1x8BGkDrj73LjOz/0CNaVm31QVDMJbguc90coWjRhvXIe+sN+A4fAd/rbqjzkJGyFP7RhNaYsXO31tdUibH060X94c33XSW2606dxghJGHVfq1htqbxaMk8hARIgARIgARIgARKwP4F7xQiq7r1UHNDnxCOUxk/7M+cIJGBrAsp7Uy2Dr4kor8727dtrW03asa5zEFAPrygkUC0BfbMw6KOita3aijzpUQQMRw4j7505kMdxKPj6S+Qv+MQmT+bua9USbYKCNJa7ss6Z4yx5FNwLTPa4ZCi8a/1G5BsMeGvfAYyWQPwqcRSFBEiABEiABEiABEjAMQRGy0PoZfKg/j4xhlJIgARIgAScnwANoM5/jaghCTglAWUU9xk0xKxb4dLFyJ83F8aiInNZbXZUop/nJY6SSV7ZvRfK4Ec5T6CZBNz+Z8tYc8GPRzNw4+q/oTLFU0iABEiABEiABEiABBxDoEPDEMcMxFFIgARIgATqTIAG0DojZAck4LkE/G65Db63/58ZQNFfa1D46xLzcW13LmnWFMMklpKSLDGoPrczubZduW27RxLa4J1uXWDKTJ90NhOv7dnrtvPlxEiABEiABEiABEjAVQioWPYGWSVFIQESIAEScB4CNIA6z7WgJiTgkgR8h1wNv/vuB8Rz06tLV/hcNdgm83hG4ikFlMb+/PLQEaiYl9aIIT3dXM1w4oR53x13boyOxNf9eqGJrw86iwfC08KMQgIkQAIkQAIkQAIkUH8EnpXkSGM3bsbEzVtpBK2/y8CRSYAESKASASZBqoSEBRUJGDIyYCwslGJ5ihnmHlm1K86Rx3Uj4DNgIPRNm0LfKg46L6+6dVbaunlAAB6Kb40Xk/doJSoh0mKJs1RVRnTToMazZwH/kszoxnNZpmK3fe0ZGoqfBvaDvxiLA23E3m1hcWIkQAIkQAIkQAIkYEcCm86cxbz9KdoI6gG+8gJ9q2tn6Jms0o7U2TUJkAAJWEeAHqDWcfLoWnmzX0fuE4/LNgVGSbpCIQFLBLzatoPO19fSqVqXjY1rhZaBJcbMbZlZ+Dj1YK37cueGscIoXDISUkiABEiABEiABEiABOqPQLdGDfF6l47Qlarw9eF0PJi0BcVcDl9/F4UjkwAJkEApARpA+VYgARKwK4GitX/DsK92sSn9vMonRHpZvEFPFhTYVV936nz5seO4a91GZNcxMZU7MeFcSIAESIAESIAESMCeBG6LaY43u3QyG0G/ESPorxnH7Dkk+yYBEiABErCCAA2gVkBiFRIggdoRKNq6BXmSGb7g1Zdh2La1Vp1cEdYMg8PDtLZnC4vwPBMiWcVxp3jM3rcxCb/IDfe1kiH+SG6eVe1YiQRIgARIgARIgARIoG4EbomJLln6Lt1MbRuPwREMI1Y3omxNAiRAAnUnQANo3RmyBxIggSoIFP64CCguBsRrs2jOmyiWLPG1kec6tDNnO/8s7TA2nj5Tm248qs1hMXgWG0qyj+4QY+jQVWuwRcVHpZAACZAACZAACZAACdidwIjmUVh+yQBMlJj2FBIgARIggfonQANo/V8DakACbkvA/+FH4dWxU8n8xBBaPP89FC5ZXOP5qhiX49vEmduphEgqqLwl0Se0NRfrW8Sa9z1t58rwZvi2fx+E+flpU8/Iz8f1f/6NJAnOTyEBEiABEiABEiABErA/gXYNGth/EI5AAiRAAiRgFQFmgbcKk2dX8rn8Shgzz6oc8AAzGHr2m6GGs9f5+cP/4UnIffdtGCQWqBLD7mQYBw+Rt5IpPLx1nT7YuhW+EO/Pg7m52Hw2E/85eAh3xMZUaqzTn+9XJ5nRPVm6SCD+XyRD/Mh1G6C8QLvKcYcQ3oh78nuCcycBEiABEiABEqh/AgsPH8GwyAj4ePi9av1fCffUoLCwEJs2bXKZyeWLowaFBBxBgAZQR1B28TF8rrhSm4FRPO7UhymFBGpCQOftDZ/77kdhUDCMRw7Dd8z9NTZ+qvH8vbwwo2MiRklSHyUv7NotN47hCLVx5nmtczf6LyrAH4vEE3SGxE59XGJQ8UbbjS4up0ICJEACJEACJOByBFRSz9f37MO3R47i3z268t7M5a6gayiclZXlGopSSxJwIAHPdo9yIGgORQKeTEB5e3r/YyS8Jz4CnY9PrVGoZEhXhDXV2p8WY/yLu/bUui9PahgkRuiXOnWgsdiTLjrnSgIkQAIkQAIk4HQEkrPOYfbe/ZpeiyVR5T83JKHAYHA6PamQaxIID3ftZFuurr9rvms8S2t6gHrW9eZsSaBeCVRl/DTKjZ+1y9VndkjEyhOr5GbRiE8PpmFkbHN0btiwXuflyoMvlZvvhAbBUHFWKSRAAiRAAiRAAiRAAvYj0Fbuud7v3hX3bUxCkayuW6KMoOs3YX7PbvDlcnj7gfeQnuPi4hAbGwu1ctPVRDnMeMmKPwoJ2JMAPUDtSZd9kwAJXJBA0cYNyH32KRiszFDeKigID8iXuxL11T5l645yX/LG7GztnHY+N8e8z53KBDacPoPR4nlwzaq/sP706coVWEICJEACJEACJEACJGBTAldLCCe19N27NB7+0mPH8UP6UZuOwc48l4AyInrL6i9X22j89Nz3rCNnTgOoI2lzLBIggXIEipN3Ie/tt2BIOYDcGc/AkJFR7nxVBxPi4xDt76+d3ihZzT8/dNhc1ZCWdn7fyv7MDTxsZ9q2HcgX79sTBQW4ac06iUWV7mEEOF0SIAESIAESIAEScDyBIRHhmK/if4oR9OH41hgeHeV4JTgiCZAACXgYARpAPeyC12a6uW/OQs60x2R7HGqpMoUEbEbAzw86/wCtO+PxY8id+QyKU1Mu2H2gPNl8rkM7c73nd+7GWSboMvOwdufTXj3QtWGIVl0ZQsdu3CxB+fda25z1SIAESIAESIAESIAEaklgsBhBf7tkgJakspZdsBkJkAAJkEANCNAAWgNYnlrVeOwYDIcPaxm8PZUB520fAl4tWyFg+tPQNW2mDWDMzETuCzNRfOi8F2dVI18TGYGLmzbRTisPxn9JRk1KzQiE+fthoWSIv0ZuwE2y6fRZGFwwbpBJf76SAAmQAAmQAAmQgKsQaBMc7CqqUk8SIAEScHkCNIC6/CXkBEjAtQnowyM0I6g+JkabiFdCAvQRkVZN6oWOieb4SR+mHMSOzCyr2rHSeQIB4k2r4lA92LoVOoY0wDvdu0BfGpPqfC3ukQAJkAAJkAAJkAAJOIrA14eOILe42FHDcRwSIAES8AgCNIB6xGXmJEnAuQnoG4UiYOp0+Fw5CP4PToROAndbI+qp+di4llpVFZxhytbt1jRjnQoEVNbFJxPbYtGAvgiykn2FLnhIAiRAAiRAAiRAAiRgAwJv7tmHcUlbcMfaDcihEdQGRNkFCZAACZQQsM7KQFokQAIkYGcCOsnu7nfHqBqPogLHf3X4CI7m5WOtZDVv2LARkF+g9aNr2rTG/XlyA+UNakmO5+ejmcRrpZAACZAACZAACZAACVhPIDUnp1LlIC9vNPXzrVSu7rf2ncvGa7tL4rGvOnkKI9asxZd9e1V6QJ1dVKQlsazYSVNf30p1VR1LeqiY+ry/q0iQxyRAAu5MgAZQd766NpqbrlkYdHz6aCOa7KY2BIolS7w+tiWUp2JFUR6Lz7RvpyXwUedWFhaZq+iDG5j3uVM7AiuOn8Bd6zbipU4dcGtMdO06YSsSIAESIAESIAES8DACxRJTvc/yPyrN+oaoCMzr3rVS+ZStO/Dj0Yxy5RvPnMX/iSfof3r3KGfY/PXYcYyR5JUV5T3p9zrpv6JY0mNYZLiEQepWsSqPSYAESMBtCdAA6raX1nYTC3joEa0zo3yJFzLTtu3AsierCBRt34a81/4F71594HfvGIvL42+IisSnqWn4U56U50k2c4ptCOwXL4TRG5KQK0wnbt6KfdnZmNo23qIh2jYjshcSIAESIAESIAESIIGyBP46dRpfy2qnEc2jcY8YPfMl+WdQQEDZKtwnARIgARKwggANoFZAYhUSIIH6IaCywufNfh0QD+Siv1bDmH0O/uMlRqiffyWFnpeESFf8sRrqaTvFNgSi5eb6qvBm+OZwutbh7L37kZKdg9ldO8G/iuXythmZvZAACZAACZAACZCAaxNQ65auDGtWaRIdQ0IqlamCzg1DkF/mQf4pMXQmiQfo2LhWuDO2BTLFEeV3edivpK3c7lrqO8Lfcsiiq0SPinfInRs21PrifyRAAiTgKQRoAPWUK815koALEtDJDaLfnXch/9/vAXJDWLx1C3JffhEBj0yGThIglZV2DRpgdMtYvHsgxVx8TuIjUWpPwM9Lj7e7dUGcxGd9tTQe1ffpR5EYEoyH49vUvmO2JAESIAESIAESIAE3J6CX0E0LZOm6tTJR4tpXFPXguWVQYMViBEsIqJr0/WkN9Kg0GAtIgARIwE0IMAu8m1xIToME3JWAz4CL4D9RwjBIUHclhn17UfD9txanOymhDfz15z/W7pdlQq8k74EKKk+pPQHF9e1uneGr16FP41CMax1X+87YkgRIgARIgARIgARIwCoCloyfVjVkJRIgARIggUoEzlsKKp1iAQmQAAk4BwHvrt0Q8NhUIDAI+rbt4DviFouKNfDxxtCss+ZzsadO4rU9+9Br2QpM27bDYgZMc2XuVEtgeHQUFvbrgw97dhNDKL86qoXFkyRAAiRAAiRAAiRAAiRAAiRACHTELQAAQABJREFUAk5FgEvgnepyOKcyhcuXwZh5FioJEq4exgQoznmZ3F4rr/gEBE5/GrrQUOhKvUEtTbphmdiUXsaShEgqMdIHKQfxsSRK+r+Y5hgT1xKtg4MsNWdZNQR6hDaq5ixPkQAJkAAJkAAJkAAJ2IuADjoEyENo9ZssQMIUUUiABEiABGpGgAbQmvHyyNqFy5bCcChNm7vP0GsgFlCP5MBJ1z8BfVR0jZR4sHUrLAsIwndHjqJIbhZVgqRPDqbhU9luEo/GsWII7SgB5yl1I7BI+K4/fQZPt28LFe+KQgIkQAIk4HoEVKK7XVlZNlPcKA8f1bNzJXq1csCGXw9zu3bmA/kStPzfgwiolU67rrgEGRkZaNGihQfNnFMlARIgAdsQoAHUNhzZCwmQQD0SKEraBGNuLnz69S+nRWPxFJ0rSXyeaNcWr8tS+C8PHYbyBlW/x746fETbhkaEYWKb1ujaiJkwy8Gz8mCjGD7HJ23RuB7IycE7Eis0SALzU0iABEiABFyLwMoTJ6E2V5A5ygDqCopSRxIgARIgARIgAachwF+pTnMpqAgJkEBtCBTvTkbenDeBwkIYszItdhEV4I9XOnfA423jMWfffvzn4CFklWaI//noMaitryT3eUzO92/S2GIfLLRMYPPZTM34qc4uyTiG61f/jU979UCkMKeQAAmQAAmQAAmQgKcSMIgLtErIWVF6Nm6Ee1u1rFiMefsPYNPp87HsVQW1sGZe966V6m6QB9Dv7U+pVH6frG6yFLJozIakSnW7S2gjFRaKQgIkQAKeQoAGUDe80oaT8vS+sKD8zPRe0IeFlS+TI2N2tkWjka5xE4txFo0ZR+WbWGLPyLexQZZhKNFJYhpdSOVlxDXRQ+uI/5FALQgU/rlKM36qpgX/+RSGK4YA/oElPQUElOuxqZ8vnmnfDo/Gt8E7cpP5cepBnCwo1Or8deo0hq9Zi86yJH6yZD2/MqwZl9eVo2f54O6WLRAmXMdtKvEC3ZaZhaF/rsGi/n0RE1iev+UeWEoCJEACJOAMBF7p1MH8cNAW+ozftBm7zmVrXS3s2wvBPj626Fbrg+FWbIaSHdmRgFpx9F26/HaqIMqoeW+rCoVyuO7UGfx4NKPSiXndKxXhkKx8stT3NZERYgCtXN9S3WJZEzUGLStXZgkJkAAJuCkBGkDd8MLmzZ0Nw7695WamEscEvTGnXJk6KFz1Bwo+W1CpPODJp6GSzlSUoqeeMBeVmI0An6sGw2/kneZy007eO3Ng2LPbdKi9KkNp0FvvlCvjAQnUhYDfqLuhk8RHKlatJuoBQONm2q5XeITFrlUMJeXtOb5NnCRHSsW/D6QiPS9fq7tFPBrvWLcR8ZIkaZIYQq+JCIc3s55b5GgqVDfbUWJsvnPdBhzPL0BH+TtXXrcUEiABEiAB1yHQMqj04aGNVA4ok5Swg3wvhPjazgBqIxXZDQmQAAmQAAmQgAcRoAG0wsUuKCjAJ598gk6dOqFPnz4Vznrmof/4h2AUj1Jjpix1/deLngmBs3ZaAjoxTvrdeZfmhVyw8Osa6al+nI1rHYf7WrXEAlkW/96BFBzIztH62CNeK2Nk2VKMGPYejm+tJU3yY8bNKvl2kxiqPw/sh+d37sarEm7Ai8mQqmTFEyRAAiRAAiRAAu5PQN0L/XbxgEoTDSldRVfxxLMd2mkP3yuWWzq+rFlTi303r7D6ydTWkh7KIYBCAiRAAp5EgJ96Fa72zJkzMWPGDDz22GMuawD1apcIXcPyCV10wQ0qzLTkUB8WDq/uPSqd0wUFm8v0ESVedIZz56Dr2k0r10noeZ1e1m+I6GNitNeK/3m1awddg/LjquXyFBKwBwHfG4aXhGJISatx9z5iRFVLuUfFxuCrQ0e05fE7s85p/aTJEqNHtmzDi8m7tWRJt8dEM8lPFYTVTfc73btUcZbFJEACJEACJEACJOBZBBJDyv8Wqm72mvHSyuhBIRJSQm3WSk30sLZP1iMBEiABVyNAA2iZK/bBBx9AGUBdXfxuuc3qKXh36w61WSO6oCD4jJugVdXJE02fC3zp+o241ZpuWYcEbEbA5/Ir4b11O5Ba2QhqUPFrJRi9PiKyyvFUTLFbxMCpth8kZtObe/Zjq3g+K1FLu5/cvhOv7t6L+yVg/J1iLA2VLPMU6wgsO3YcvSUUB70NrOPFWiRAAiRAAiRAAiRAAiRAAiRAArYjoLddV67bU7YkApo4cSJGjx4t9hEVrppCAiTgqgSUcd6S5H/+GXKmTEbeu2/DkH7EUpVyZcMkruXSi/vja0ncoDLEm+SMZJt/MXkPeixbgRd37cax0tihpvN8rUxg5YmTGCVxVYf9+RfScnIrV2AJCZAACZAACZAACZAACZAACZAACdiRgMcbQH/99Vd07NgRs2fP1jI+h4qHEoUESMB1CRiOppuVN5w4oe0Xp6ageOMGzQO0aPWfyJn6GPLmzbXKEDqgaRN827+PFt/ycom3ZJKc4mK8uXc/ei7/XfMMPZhTEjvUdJ6vJQQKDAZMTNqKInm4lCxhNIauWoMNp88QDwmQAAmQAAmQAAmQAAmQAAmQAAk4jIBHG0A3b96Mq666CikpKWjevDmWL1+Ovn37Ogw+ByIBErA9AeOZs+ZOjeeytH19kybwueZawM+v5JwY44rWrEbBtwvNdS+0o5L8fNanJ36/ZACuFe9Q04dngcGoZZHv99tKPLJ5G3aXxg69UH+ect5X4qt+2qs7Iv1L2J+QRHM3rVmL749ISAIKCZAACZAACZAACZAACZAACZAACTiAgOk3vAOGcr4h8vPzERwcjMcffxxbtmzBJZdc4nxKUiMSIIE6E1BJwFRs3KBZb543hMpSed/rb6hx3+0ksdf7PbpizWUX49bm0fAtTQZWLEbVz9IO4eIVqzB2YxI2lzHE1ngQN2vQoWEIfpEM8Z3lVUmeeIUuzshws1lyOiRAAiRAAiRAAiRAAiRAAiRAAs5KwKOTIMXHx2ven03EO8wWopbT5+XlWdVVhh1//BtOngQKC6zSoyaVVHxUY2GR1sQoxiODTx3fPtKHPjyiJiqwLgnUiYDJEOp79TUo2rYN+qjoSv0ZJSaw8cxp6KObVzpXtiA2KBBvdu2Eqe3iMVuWwn+edhhqWbySb8W7UW2DwpphYnxr9AhtVLapR+6H+/troQTGbdqME5JQalbnTh7JgZMmARIgARIgARIgARIgARIgARJwPIE6WrAcr7AtR7R1vM9Ro0bhyJELJ1dRc1B1Y2Njcfbs+eW6tpqbfvYs6GRZv72lsI4DGL29YZg1u469OFdzZSTOysqCt8yNcp6AQTz+TAnG9LIkuqpERedb1H6v2FBihFQ95MoDiSr/xhLbQ05WGkj34yLolvwCY9fuMA4ZCkRGVapTtiBADh6XrPH3RYRh/qEj+N/RDGQWleiwRDKfq617SAOMbxGD/qENyzY17ytv9KKioqp1Ndd0/Z1ZbeI0Q3GehCew5nFRcalRWc3cy8vL9QHYYQbqM4dsyoN16GeOvEfVeNaIqlcgYSCq/FyyphMH11Gf3ab5qc9u9RlOOU9AfUYpRq50Tc9rb9+9sp/fWVmZUPd9lPME1Pe+tY4T51u5/x4/c6q/xup9w88cy4zKfubY877I9J1oerWsDUtJgASckQDvROrxqqgvL2X4sLX4SUxCVzET2GP+tuZZ0/4KJUt42S/gmrZ3x/plbxDUD2h7GkAN8v43SbHcJNboPZabi4AVv0Enf5u6TRtgTNqI4k5dUHjVIBgjIk3dWnwNlNLxURG4J7wZFhw9hv9mHMcpGV/Jxsws3L1tB9oGBuD+6EhcKvFE9cLBJOpmVjGqka6mxi746iM655cxbJqmkC1lQWWMnOozUm0moeHFRKL8qzKokU15Jo78zKn4Pi2vSfkjVdfV/tYrzo/vtfLX1PRe85TP7/Kzr/6o7Od3ntzv+lj43K++B/c+q9476vuf753y15mfOeV5VDwyPXTh+6YiGZgf1qkz9vy9YfrcL/sZV1kblpAACTgjARpAbXhVxo0bh8zMTKt6bCBxBNVNT1hYmFX1a1Ipv1NnGJqez1Zdk7aW6hbv2CFB+3JLTnXpWvKFAjFilcY+tNTGmjKdeAI0sMP8rRnbXnVSU1PRuHFj+Pr62msIl+zXZOBTyivvWHv+gPZTnp1phzROIbJfk78xY24OCgYNQeGSxdp7XhlCvbckwff0KQTOfNFq9tMjIzFZfuh9nJqG9w+k4FBuia9jck4uHtqzH3GyfH5SQhstmZKPeFOdOXNG8wqria5WK+MiFX9Kz8DkrTswv0c39G3SWNNa3ViqBwpK1I2sj48ynVLKElBJ/FQYF7IpSwXa96vpB4q9P3NU/9Z6mqh6/hIOwpX+1k1GGkVYfXZzhUP595p6AJGenu5S17T8DOx35J2819x5s6bNEOLLz3AzENlR4bDU50HDhpZXh5St60n7/Myp/morw6d677jS90j1M7LdWXXPaDJKqvsiezlcmO4vrP3ut90M2RMJkEBdCdAAWleCZdpPmzatzFH1u9988w22bt1afaVanlXJXmwpOU9MgeFQmtalzwPjxfBZsoSZP7htSZl92YqAzuv88kxdGW9Ca/rXBQTC76ab4TvkahT88hMKl4ohVLxCfa+rebIkfxl7TFxL/LNlCy0+6Lz9Kdgr8UWV7M/OwQObtuD5nbvxkMQIvSo4yJxV3ho93a3OFglFoGKD5oo3zM1/rcOsLh1xsySYopAACZAACZAACZAACZAACZAACZCALQictxTYojf2QQIkQAJuQEAXFKQZQoNeexO+/7gDXr16V5qVesJsOFziaVrpZJkCb3lgMDI2Bn9cOhBvd+uMjhIP1CSHJUbp5K3bcfn6jfhEYodmlSYZM533lNco/wC0DynJEF8oXMcnbcXLyXvMT/E9hQPnSQIkQAIkQAIkQAIkQAIkQAIkYB8CNIDahyt7JQEScAMCyhDqO3iIxSU0xevWImfa48id/QaKD6ZecLYq5ufw6Cj8evEAfNyzG7pJHFCTnBLD56sHD6PHst8xa/denJQllZ4kTf188XW/XrhBYqia5PU9+/CFJJWikAAJkAAJkAAJkAAJkAAJkAAJkEBdCdAAWleCbE8CJOBxBJT3Z8F3C7V5F29Yh9zp08QQ+jqKU1OsYjE4Ihw/D+yHb/v1xsDSeJeqYabEBf6XGEB7/vo7Zu5MRnpp7FCrOnXxSipkwDvduuBhCQmg5LJmTTGieZSLz4rqkwAJkAAJkAAJkAAJkAAJkAAJOAMBGkCd4SpQBxIgAZsRMJbG2VQdGiV+p11EEhx5q2XxgUHm7os3rEfuS8/DKMHprRWV7OcrMYJ+3bUTLinjEapiYc7ZdwC9l6/AVEkMlCIxQz1BVLD6x9vG4wNJhPR+j67wkmMKCZAACZAACZAACZAACZAACZAACdSVAA2gdSXI9iRAAk5FwJBWkrBLKWXIOGoX3XSS9dn3huEImvUGfIePMBtCfa4aDJ2fX43H7CBJkN5KaI2VEif0hqhIs+FPxcP8MPUg+v/2ByZKXMydmVk17tsVG1wdGY5gYUwhARIgARIgARIgARIgARIgARIgAVsQoAHUFhTZBwmQgEcSUFnjfa+/scQQOuIWiRc61CIHw/HjFssrFsYHB2Ne9y7467KL8Y+Y5vCTBEpKDLL979BhXPbHnxi9YRM2nj6jlXvaf5+nHcKC1PMGbk+bP+dLAiRAAiRAAiRAAiRAAiRAAiRQOwJ0sakdN7YiARIgATMBzRB67fXm47I7KlN8zhNT4NWlq3iN3gSvVq3Knra4HxMYgFldOmJqu3jM3rsfnx08hGxZdq/kh/QMbbtcYmROlHiZfRqHWuzD3QrXnDqNSVu2o0i8YvdJmIPpiW2hEktRSIAEyhMwnD6NolV/lC+UI6/2HeDVuk2l8sJlS2HMKR9mQ9eoEXwuuqRS3eKdO2BIOVCp3OfyK6GSxpUVw5kzKFq5omyRtu+V2B5ebeIrlbOABEiABEiABEiABEiABOxJgAbQCnR/+umnCiU8JAESIIHaE9CSJYnRrjhpE3Jl8+rSDb43DhdDaNwFO20my+lndEjEo/Ft8M7+A/hEvB9PFxZq7ZYfPwG1dZfYoZMS2mhJg1QMTXeVXzKOa8ZPNb939qfggMRFfVu8ZQMleRKFBEjgPAHjqZMo+OqL8wWle7633m7RAFrw4w8wnjxRrr6+ZSuzAdQoMYlNBtLizUkwLF1crq468O7br5IB1CiGWIt63HwrDaCVCLKABEiABEiABEiABEjA3gS4BN7ehNk/CZCARxPQx7YEgoLNDIo3iyH0mekwHDtmLrvQTiNfH/EGTcD6Ky7BNHkNKxNndOOZs/jH2g3a8vgf0o+iWIyt7ijPJiZgqiRIMskvGcdww+q/kVlqEDaV85UESMC2BAy7dqJw4jhtMybvsm3n7I0ESIAESIAESIAESIAEHESAHqAOAs1hSIAELBPYejbTpsl99jVuDOTkaYP94eWDY2mHLQ9ci9Irwpuhia9vjVr6XnMtfK64CoW/LkHBzz8C587Bq0dP6MPCatSPqhwkiYEmtInDmFYt8enBNLwnnpAHSzPd78o6J/FBk9AyMBAPy9L4G6Mj4VsaQ7TGAzlpA7Xkv5Uss52QtAV54pXWSubagMmSnPRqUa36IqAPD4ffmAcqDe/VsmWlMlXg9393wJifX+6cTuIRWxJdeAR8h15T6ZSuQUilMn2zZhb10LeIrVSXBSRAAiRAAiRAAiRAAiRgbwI0gNqbMPsnARKolsAi8VpUcS7tIW8fTgfUZiP5cUDfGhtA1dA6f3/4DrsOPlcOEkPoUnh17mxRI0PmWehDGlo8V7bQz0uP0a1icXfLFvhCkiPN25eCZDGsKkmRWH4TN2/Fi8m7MbFNa9waE+1Wy8Svi4pAdIA/3pL3zJtdO8Gdl/2XvebcJwFrCeiCG8Cn/wBrq8NbHshYK7oG1vetjKg10cNaHViPBEiABEiABEiABEiABGpDgEvga0ONbUiABEigFgRKDKHXwsuSB1ReHnKmPIbcV19G8d49VvXuJTE/b5ds8b9fMgDvSjzMrg3Pe2EdzcvH1G070PPX3zFHjIXutFS8R2gjfNSrO/wZ/9Oq9wkrkQAJkAAJkAAJkAAJkAAJkICnE6AHqKe/Azh/EqhnApdJNnNXWcbcXDwP7SXef64Ess+heOsW5Mrm1bGTJEuSrPFWZEtWXpDXR0Vq26+SLOjNvfuw7vQZTdVTEiNz5q7deEPK7mvVUvMaVcmV3FVWnjiJ/k0aQxmHKSRAAiRAAo4ncKagEJvOnIF6EGeSQxKupb3Es6aQAAmQAAmQAAmQQH0RoAG0vshzXBIgAY1APzFWqc3jJTAIKo6eMStTQ1G8bStyZfOfPAXeYgy1Vq6UOKVqWy8ZmF9J3osVYhBUcq6oGLP27MPb+w5gVGwL3BcXK0vJA6zt1iXqLT6agbvWb4Iyqr/XoyuCGR/UJa4blXRuArrQUOgHXqQpqW/TxrmVpXYOJ6AS7+3MzMIGMXhuPH0WG+Th297s7Ep6XL5yNdqHNMCI6CgMjQjT4jlXqsQCEiABEiABEiABErAjARpA7QiXXZMACZCAtQSK+vVH6JChKFz+Kwp/+gHGzEyohCNe7TtY20W5ej3FaPG/vr2wXZJMvSaGz5/FOKjyw6vkQe8eSMH8lFRt+fzYuJZoHRxUrq0rHpwuKMADm7Zoc1x+/ASG/fkXFvTugeZuZuR1xWtDnV2bgD4yCt6j7tEmoXezxGqufWXqR/ujEq5FM3RqBs8zSDpzFrnyvWKN7BBD6XOZyXhuZzK6NWqI6yIjxBgajpZBgdY0Zx0SIAESIAESIAESqBMBGkDrhI+NSYAEnI1A/hefo/C35ZpaARMfhle7RGdTsUp9dLI0XWVY9rn8SpnDMuibNoPOgsHBKEsJdVYa9jpIXNAPenbD/nPZmgfot0fSUSQeO2pTmeQXyKYyxo+LawVV11Ul1NcXb0sc1Ps3bkZOcTF2ZZ3D0FVr8EmvHtoPbVedF/UmARIggfoikCefpVvlIZry7txQ6t15RAygF5I2QUFQsZpXnzyJtNyS+jESQsa0r9pvEsOp2p4VY2gH8Qy9ubl4hoaHI5bG0Avh5XkSIAESIAESIIFaEqABtJbg2IwESMBJCeRLzLGckuV3Rvnx5oqiGUKHXF2l6rkvPQ9dYGBJjNCEtlXWK3siTrw853TrjKnt4jFbkiL9L+2w5g2qvEK/OZyubUPCwzAxvrXLGgwHi/7f9e+DO9Zt0GLPHc8vwNeHjrjsfMpeP+6TAAmQgL0JpGTnaEvYSwyeZ7BdPDbVw7LqJNTHR/uMVQZPtSnPzoZSpmSoLHs3GT2XXTQAh8V4+vXhI/g+/SgO5uSau1XjbN+RjGdk6y7tVUzrIbJMPla+5ygkQAIkQAIkQAIkYCsCNIDaiiT7IQESIAEHEChK2ghDygFtpNwd2+GV2L7EENq2nVWjq7ifL3fqgMkJ8Zi7b7/mBarigyr5JeOYtvVrHIpJCW0woGkTq/p0pkqdxIv1l4H9MHLtBjQRr9Bn2ltnIHamOVAXEiABErA3gUxJkKeWr5u8OzdK7E6VNK86Ucnl2jdoIIbOhpqxs0ejRlAP16yVRPH0fDKkLZ5MbAu1HF4zhh45KkbS88bQjaKT2p7esQuq/+ujIjRjaAsaQ63FzHokQAIkQAIkQAJVEKABtAowLCYBEiABpyQg2XV1DRvBeLYky3vxzh3Ilc1v1N3a0nlrdW7q54un27fDw+Lx+d6BVHwoMUFPSt9K1pw6jZv+WocuYkx8VAyhV4XJUnwXyqoe4e+veYIaxHHJ20IIAWsZsR4JkAAJuAMBlagoWcKCKCOnybtzt4RFuZBE+vuJR2aJZ6fy7uws3wkBXl4XambVeZUQqb0YQ6eLMVTFqv5aViL8nJGBA+KFahJNV1l+/5QYQ3vK+NdLzNAhEjM0JtC9EviZ5stXEiABEiABEiAB+xKgAdS+fNk7CZAACdiUgHfvPvDq2g2Fvy9H4Y+LYJQfh/D1g3fP3rUaJ0SWKipvzwdat8JHKQfxviRISs+TMAIim+VH6Z3rNiJBPHwekTrXyo9P5QHkChJUTQb4/GID/Lz0rjAN6kgC9U7AcDAVhRJbWYlXt+7wvmpwvetEBaoncFxCwahs7MqTUr2qWJsqNnJ1EiAPizrL8nO1BF1bzi6Gz0iJ2+kIUfGn1faUeOwrXb+XWNX/z95ZwMdVpW38GY3U3SVpC9TdlToUKO6yywK7LLC4LLZLP1hssYVlkWVxLdZibaEC1KnRFqqpu2tk7H7veyYzpMkkTdJJMjN53v5OM3Pl3HP+d+w+95VvduzChszfxNAFMg9tD4gY2lPE0LPEM1QLKLHQXXmcIR6DBEiABEiABBKDAAXQxDiPnAUJkEAuAVvDRiYsXJ/aqlZNSC42Ce12jxwN15Ch8H4/HZCwRVv1ggWMLF2em4vteCBSxatHRdBr0lrg/c1b8J+MDeGLT/UU+pMUF/pHymqTI/T8Jo3jVkD8SHKfag5UrRDPysPHe1VwPQkA1pEjsH5ZblBYDRoSSYwR0Bs6yw9JoSIjeAaLFeUNKS9suOlSbEiFzqCHZw0T2h4LHvOaQ1SbRiiox6rmC/16x85jcob+JMu1PfDLSvQyYmgjEUPrQ1O80EiABEiABEiABEigMAIUQAsjw+UkQAJxScA9YiSgrRKYEUKL8MbKef01BPbshvvsc+Fs175YRNziBXRVi+a4onkzk5/txYz1WCGhk2qbJE/b7UuX4/FVa3BT6zRc2qwpivK0LNYBy3GjOXv3mfF7JRz0dKkQ/0bPbugl+U5pJJBIBPZ7PPh+z96oTckvIcneZi1Mf3Z3MtzinRctO0luUmkoNK34BDaKV6QJZZeq7IskAkCrtOtnWlFWw+UUUVFC2dXDUwRDza1Z0x0sVFTUfhW9Tseq7e8ihqrAO1HyhX6jYmienKHzZbm2+39Zgd7yeX6WRCqoZ2jjcvJerWhGPD4JkAAJkAAJkEDxCVAALT4rbkkCJEACcUMgILnUfHNmAYEAsh//B+xSLd59znnFFkLtEup+QdMmpn29fSeeXZuBpXKhrbZLwivV8+ap1Rm4Pr2lEUzj4WK6llzwa35Q9Y7SYh/nz52PZzp1xHlNG8fNeeVASeB4BDSHonpsR9X6DPqtuyj2fZN4nWseSFpkAkd8PhMSHhQ8gyHte0TgLso0Tckp1aoakdN4eErBotZVqsRVHudI8zNh+SKGPtQ+KIZOyA2Tz+vtOk/yV2u7T8TQPiqGaph8gwblFsofadxcRgIkQAIkQAIkEDsEKIDGzrngSEiABEggagQCe/cEiyXt32f6DKxeZYRQ1+lnIOmiS0p0nNMbNYC2meJV9tTqtaZIknZwQETER8Ub9DkJKdfQ+WtatkB9KZoRq3aKVC/+ekAfXCV5TTU3nkeqJN2wZKkZ88A4rHgfq5w5LhIggZITCIgX52pJN7BQPDtD4exauKho306gQZIUKtKq7LnFijqLl6emNElkC4mh49q3xU8ieGqYvHqGbsnKDk97rizXdu/yFehrxNBgmLzeBKORAAmQAAmQAAlUTgIUQCvneS/1rH1vvQ6nhNPaatUudR/ckQRIoOwJaMi745/PwPf9DHi+nABrX1AIdfboWeqDDxCRUJt6Iz21Zi2m7tpj+tLiGppX8+V1G0zo/HXpLdA8NbXUxynLHeuJWPBp3174y5Jl5qJZCzsNqMPPs7Jkzr7Ll4CG/t4lRcuiZeu3bcP4I8FiNJ19Xoxq1zZaXaNnJU5BsSfHY0LYVezUpsV/jh6nUFGSpCjpKMWCQmJndxE+K3veS30Nafs/EUPnh8RQiVrYmv2bGDpHlmv76/Jf0V8+7/VzX3OGNqAYGrX3MjsiARIgARIggXggQAE0Hs5SDI3RmjUT3p/mwzHmTDhPGwObiAk0EiCB2CRgk0rormHD4Rw8BL4fZsC/YT0crQoKI5aEydvkwrq4pjnZ3u3VAysOHcYzazLwpXjfBGTnHOnnvxs24vWNm3CRhJVfL+GtbWKwEFWyeEe93K0z+m2sjYuaNYn70NDinjduVzkIqIfbbVEUQH8Qj8Lx8xcaeF3T06Lad+U4IxBvcylUJClEQlXZF0ruzk2ZWcedfku5kZTXu7O95Et1leCz+rgHSLANNKeztodFDNVQ+C9yc4bmFUNnSS5obfeIGKo3v86UMPnRDSiGJthLgdMhARIgARIggYgEKIBGxMKFeQlY+QOwJP+U/7NPkDl9KtyXXA5n7z4UEPIC4+MKJeCdNxf+Fb+aMbhHjYa9EfM7GiF06HAUVvLCO2USfPPnBXOEduxU7PPXVi7GX+neBRsl56AKoZ9s3WaKcfgllPM9qbaubax42twgBZM61ahR7H7LY0Ob5Mn7Xcvm5XEoHoMESKCSEdgs4qaKnKFiRcsOBVNuFIWhmtyw0urnoarsGuZd2+0uaheuK4KAFkTS9nCHtpgrgucXJkx+F7bl8QydKcu13bMs6BmqOUNHS87QWE7lUsSUuYoESIAESIAESOA4BCiAHgcQVwM2+RfKQWXr2RvWT/MMFkt+3Of85wV4J32NpEsvh0OKrNBIoKIJaK5Ln4jzas6evSiAHueEWHJDw/vVF7AOHUL2Px+HXTxETbGkEgihLaqk4tkuHXHPKW3wvITCvy/Cp4bFq02Qi05tI+rXw81t0tGjVuxXXX9LPFjTpGgI84Ie58XD1SRAAjgqhYoWHjmKCfLZZwRP+W20W8LbizL1tz9ZCxWJyBkUPGvipKrxX6ioqDlX5Lo+4umpTT1DNS9oUAzdie3ZOWZY+hs3JIbeLWKopnrRavKjJUxe06bQSIAESIAESIAEEoMABdDEOI/lNgvnNdfBEq86/4fvw1qz2hw3sH4dsh4ZB2effnCffwHs9eqX23h4IBIggRMjENi5A8jjZRTIWGuEUGevPki+4aYSda6ht490aIfbJfz2Pxnr8ebGzTgk4oDat7t2m9ZLLvh1/eB6dUvUd3ltPGXnLugFsFZSfrxje1zWvGl5HZrHIQESiHEClni3rxGxU707g4WKDmKlpALRFCBFWb0kd1jo7CZenurpWUU8PmnlS0A9//uKEKrtERFDNS/oRKkmP0k+93fkEUN/lIJ/2u5a9ou5EaZi6CiKoeV7sng0EiABEiABEigDAvz1VQZQE71Le4uWcNx9L7BwATyffARr1y4zZd/c2fAtmA+X5AZ1jzkDtpTYLIKS6OeH8yOBkhBwNGuO1Mefgm/mj/B88TmsPcHCRo4OHUrSzTHbatjmfW1PFo/PVvjv+o2m7RFPU7X5UuzjonkL0EHC51UIHSW51+xyURor9qZ4f6o3kE+EjtuXLsf6o0dx3yknMc1HrJwgjoMEypHAPvncWqRV2XMFTy1UdDj3pk5hw3DbbfL5JoWK5GZP0MOzRswWhStsDpVhuYqh/UQI1fao3LibLaHwWk1+0o5d2Jnzm2foDyKEaguLoY0bme+tuiJq00iABEiABEiABOKLAAXQ+DpfMTVaV5++0IrS3q+/gufrL4AsSegvFwbeLybAN2M63BdeBOeAQSUqrhJTE+RgSKCSEDA5QoecKu/XgfDN+hG+ObPh7D/whGdfVTycbhER9E/pLfGWeINqlfhQMYrl4jX1+wWL0UpCzW+Vbc6W3GvOGCju8XqPbkb4HL9lm5n/C+LJul5ynL4kRZNYfOSEXxLsIA4JWOLxGDLr4MHQw4T765VCRb/K51JI7FwowueGzMzjzrNZSjLayk2fgVL4Tauzd5Aq7e4Y+Cw77sC5QZiAiqH9Jexd22MihmqRpIlSQEk9Q3fliqHq5fu9CKHa7pTHgySKIeQZWidPFEW4Uz4gARIgARIgARKIOQIUQGPulMTXgFQ4cZ81Fq5ThyJn/AdSafp7QDynrMOHkPPaq/BOngT35VfC2bZdfE2MoyWBSkjACKGDT4VLWiTzLV8Gz8cfwX32uXB26Rppk4jLtOr6dSKC/l6KDn20ZStezNiADPGsVNO/Ny5ZikdXrjY5Qi9s2gS6fUWZChfPd+mEdMlr+viqtWYYNd0uip8VdUJ43AonYO0NeoXrQKwdkjIjQWyr3LTN6925VKq054gIWpRVkc8mU6go17tTBc/q4sC+fft2tGjRoqhduS5OCKgYqjlAtT1m5RVDd4Zzu+qrZMbuPabZl8KkdNECSiMlooFiaJycaA6TBEiABEigUhKgAFopT3v0J22rVg3JV1+LwKjTkPP2m+Eq3IEtm5H92CNwdO6CpEsuY0Ga6KNnj/kIqOex+5xzg0uTU/Kt5dMTIeD5/FNozt/sZ/4Je8s0w9nZpVuxu1QPysuaN8MlzZpiguRd+7d4V6onqJp6ht4luTefENHxhlZpuKJFM6jYUFF2a5vWphDSJ+IJ+rh4BNFIgATil4AWZftZwtcXmVB2CWmXVByhMOfCZqWJObRQkebsDBUr0uf5U3Z4ctN7FNYPl8cvAT3XWgxP2+O5Yqh+d2mYfCiti4qh00UM1aa5owfLtiExVNPB0EiABEiABEiABGKHAAXQ2DkXCTESe5OmSLnnPviW/oyc99+FtW2rmZf/5yXIXLYUrhGjxGP0bNiqVk2I+XISsUfAlpQMaKNFlUDg0EFYBw+E+wxsWC9C6FOwtzkJKfc9WKIcmXpReU6TxqZNlhDD59ZkiDARDK3Vi8qHVqzCM7LsurQWuEK2qyUemBVhZ0uuN200EiCB+CGghYrUs1xD2IOC5wGsOHwEfllelNWRzxn16OyW692pnp6axoNGAkogrxj6REcLMyUUfoLkDJ2cRwzV19g0EUK1qRg6pJ5Wk28knqH15HuMYihfSSRAAiRAAiRQ0QT4y66iz0CCHt/ZqTMcHTrC++1keCZ+Dhw5AkhomXfyN/D++APc555vwuY15JZGAiQQ+wTs1WsEiyXNngnPBCmWtGunGbSjZVqJxM/8M9UiSNrmSM61p1avxUz5q6bV4/8pIui/163HleIxek2L5mjmqhghNP+Y9bkWQ1GBhEYCJFCxBA54vGGhU2+kqOh50OsrclAuEac0V2dQ8BQPTxE+W0jaCxoJFIeAiqGaA1TbkyKGasX4CZIzdIrc0At5hqoYOnXXHtNUDD01N2eohslrWhUaCZAACZAACZBA+ROg+lT+zCvNEW0S7uqWkHjXwMFSLX48vNOnAhKGhsyj8Lzzpoijk5B0meQHlfB4GgmQQOwT0Pe0SwqbOfsNgG/2LHi/+QquMWdGZeB9pRLvx317mTDVp0X4VM9QtSx/AC9v2IT/SRGly5o3xfXpaRUuVGhY/A2St/Sali3wUPtTjKdPVCCwExIggSIJ+ORGqnpzagi7FivSHJ6hfMJF7dhUChWpyGlC2WvVQEe5oZPksBe1C9eRQLEIqBg6WMRNbSp6qhg6UcLk9Ttsr4jzarr8u127TXOGxFDJGdpF8iwwXqVYmLkRCZAACZAACUSFAAXQqGBkJ0URsKWmIumKq+AaORo5774N/8+LzebWzp3IfvpJOKRAkvvSy+FozgICRXHkOhKIFQJBIXSgiKGRK8UHpGhK9gv/gvuMs+Do1r1EHqKdxavyzZ7dsFpEDg2Dnyghhnrx6JX2hoigWk3+PKm2rHlCT5Hcw+Vt66Qi9q1Ll5nD/nfDRlMl+mWpEF+F3uzlfSp4vHIiYKtfH9gZLIRka9q0nI4aPMwOyQ1sxE4ROlXwXCoenlkighZlqZI7uIvm7dQm4ezdRPisn5xU1C5cRwJRIRAMe68roe9BMfQHCYXX7zANk9/nDYqhPvku+1bEUG1OEUAH1qqF8yQ39ggJk68RQ1EOUQHCTkiABEiABEggxghQAI2xE5LIw7E3aICU2+6Af+UK5Lz3DgIbN5jp+lf8iqwH74NzyFBTXdouFys0EigtgYBUKQ7sD4ZRq6huq1KltF1xv1IS8HwxEYF1Gcj+1zOwyzlwjz0Hju49SiSEniTFRl7s2gl3tGqJf6/fiE8kvFArNKv0MV48MLWNadjACKGas6+8LL1qFfz15JMwTvKUakZB9eo5c/Y8vNOzOxqLlxmNBBKNgC3lt2JyZfl5miURIsukEnvIu1P/bs/OOS7ONvKeDHl3quCphYpUiKKRQEUSMGHv9evhVGn+Tha+VzFUvsfUM3R/WAyVAkr79pumaRl027GNGhoxtDrF0Io8fTw2CZAACZBAghKgAJqgJzaWp+U4pS1SHnoYvhnT4fnsk2BhFbkj7pMQeZ/kF1SxRIsl2ZgwPpZPY8yOTfPOer+bYsaXfNdf4WzfIWbHmogDs0TECKxdHZ5aYNNGZD//LOzNmiPl3gegHuElsWYivjzW7hTc3jodL4v35zubtkArOqt9tWOnaeptc4us7yNh9OVh14v3aZrkC7x+0c/GG+1XqWT/4ZYt0MrxNBIggeIRUG9qzdkZEjz1faTecUVZLRGFukkIe0jw1Dy8FIqKIsZ1sUBAxdChIm5q0zQO35sw+R34RrxDD+V+n2mUg+YQ1aZiqG47VsLkh8tfvsZj4SxyDCRAAiRAAolAgAJoIpzFOJyDTX7cuU4dKrkE+5mCKt4pkwC9I56TA89HH8A79TskXXwpnL16x+HsOGQSqLwEbBJ+mjLuH/DNmyPv7c9gbd9uYNiqVi2x+JmXYv2kJIxr3xa3icj48voNeF3ygh7I9aKZIZ412rqJGHL7Sa0xTC4Yy9pGi/fphP69ccX8RSbM9pbWrcr6kOyfBOKWwCF5r5oCRXlyd4a84AqblOZKbF+9mglhV8/O7iJ8ptGjvzBcXB4nBJySS1u/o7Td1bAeFmRlY6p4Pk/ZuTv8naZiqHqKalMxVLcNiqH1Uc3FS7c4OdUcJgmQAAmQQAwS4LdoDJ6UyjQkW1Iyki68GK5hI+D54F345s8z07c0h+C//wX7pNZSKOkKOFrRs6oyvS441/gmYHKE9u0PZ+++IoTONUKo++xzozIprZ5798ltcKN4Yf5PRNBXJTx+l9w4UVOB5bL5C9FWQmBVKB3TqAG0QEVZWacaNTBpQF/UkDHpTR0aCZBAsODLSvHmDBUp0r9rxNvzeNY4WQoVmZydwdydnaRKe7LcUKGRQKISUJF/SO1aGJvWEl7xDJ0uN/K+EK9Q9QI96PWZaasYOkmea3PbbeIRWh9n5obJV2Xu6UR9aXBeJEACJEACZUSAAmgZgWW3JSNgr1MHyTf8Bf7RGZIf9G0JoV1jOghkrEXWuL/B2X8A3OddCN2ORgIkEB8EgkJoPzj79I0oEFriFZb97FNwDT4Vjp69Im5T2Ey16NBNEvZ+XVpLvLt5M17K2IBNWVlmc60Sfe2iJWgp4fa3tEnHuU0ay4Vj2VR8blRE3s+AXLiWpQBbGBsuJ4FoErDkdRy2QJ7HuQt3SZ5OFTk1lF1vQiyRFkpTEd4v34MUeT9qwbO8gmdDEUBpFUvgvuW/YrGcv2jZqjzC9wXzfopqbtav+vcp0XdGtOZUVv245D0xskF901QMnaZiqOQMVTH0kC8ohnrk/fe1pH7RpmLoCBVDc8PkKYaW1ZlhvyRAAiRAAolEgAJoIp3NBJiLo1UrpD7wd3hnzYTnk/FQT1A1nzxX71DXmDPhPm0MbLxQSoCzzSlUFgKFeUf6fpgB//JlptmbNIFr7LlwqhBaArEyyWHH1S1b4Eqpovvx1m14MWM9VudedG/IzMQtPy/H46vWGLH04mZNoRWiy8NeE89U9dh5rXsX5m8rD+A8RpkRsDZtCvftX7MKC1o0FbEzmLtzkQifWySE93jWSkLXNYQ9KHjWNF7aGgpMiy0C+tmpInZZ2M8S5h1NUyk+Uf3uVQwdJWKoNiOGSrE9rSb/rYTJ5xVDQ3mwk2R7rSKvnqGaM1RvENJIgARIgARIgAQKEuA3ZEEmXBIDBFzi8alCiPfrL+H55isgWy6wxFvM+/mnUixpGtwSNu/s179EQkkMTItDKAcCmjfW3rixOZK9UfBvORyWhygFAd+iheG9Alu3IufF5+EVITT55ttgb9AwvK44D1RMUYHzoqZN8OX2nXghYx1CF9xaSfre5Svw1Oq1+FN6Gq5q0axMRcmpcrH6wC8rTMX6MbPm4p1e3dGihMWfijNnbkMC5U1APfrOmBVMVVPYsWtKoSItTmTydsrfrjVrQlNX0EiABEpOwIihknN6lDSPeIZqvuvPt203YujhXM/QHFmu33vaVAzVnKFnN24kf+tSDC05cu5BAiRAAiSQwAQogCbwyY33qWkVeM0b6Dx1GDwfvm8qxENC8ayDB5Dz6kvwTv4G7ksvh7Ntu3ifKscfRQKOk0+BNlrsE0i+4274f5oPj9zYCGzdYgZsidemrXbpU12ot6mGBGpTIfK5NRmYL6G5ans9XjyycjX+tXYdrklrgT+I52jdJLdZF83/1K8tRTxNj0p1X819ePrMOXizZzf0qFUrmodhXyRQ7gTyB8BrdWvNuRsUO7VQUU2kV0lNqNDkcodcgQd8Wz6n/HlTHpzgWLxy4zqUQsElwnhh0QClOUxlTC+iqVxCYfIqhup33AQJk/9u1y4c8fkNRhVDQ2Hyybnbq2foUIqhpXmZcR8SIAESIIEEI0ABNMFOaCJOxy6FRpKv+5PkBz0dOe+8icCqlWaagU0bkf3YIyZ3YNIFF5XYYywRWXFOJBBPBPRiWD12Nf+nEUKlarxzyFDY5EI5GhaqtPvTvv14SoRQ9ZxRU6+ZZ+T5fyRc/krxBv1jeks0SUmJxiFNH6eK982Xkp/ucinItFW811V4PW/OT5gysB9OFrGIRgLxSkCLtpwunmgmnF08OzuJh2d5pZWIV2bxNO5oF53SAj5hAVTCsqMpgMYT17IYq4qhp8l7UVuOPyiGTty+XcTQ3WExNFvEUA2d16Z5d1U8PUtuDup3FN+3ZXFW2CcJkAAJkECsE6AAGutniOMLE3A0b47Uex+Ab/Ei5Lz/LqydO8w6FU4yJZTWNeo0uM84CzbJNUYjARKIHwJ5hVDIBVsk8771BtCunaksX5IcodpXT6my+0HvHvhFctA9LcKneseoJ5teHL4iuTq1mvzFzZrgzxIen141Op8fbatXw6SBfXHlT4tMUZFzmzSi+KkngxbXBNrI9+sTPbrG9Rw4eBJINAKaC/v0Rg1MU8/QbyX/9ETjGbrbRCLofLNk+QQRQrWpZ+johiKGNmqEIeIZSjE00V4RnA8JkAAJkEBhBCiAFkaGy2OWgLNrNzg6doJ3yiR4vpgIZB4FJNRU84V6v5+BpPMvgFOqStvKqdhJzILiwEggzggY76AI79vA6lUI/DADOdI8n38G99hzgpXl5SKuJNa+RnW8JuJNhoSlP7s2A59t3Q6feChpe2fTFrwrTfOm3dgqDbrtiVq9pCR82rcXXlq3XvpMP9HuuD8JVAwBvSmwM+g9bYvC+6JiJsGjkkDlIKCeoWMk5F1btvw2Vo/QkBiaKc/V9Obf5yKQalPxUz1Dx4pn6JB6dU36lspBirMkARIgARKojARKdvVYGQlxzjFJwCahVO7Tz0CVJ5+Gc+gwICSEHD2CnDdfR+Z998C3bGlMjp2DIgESKBmBwPy54R2sHduR8/KLyPzrXfCvXRNeXpIHrUTQeb5LJ8wbOgi/kxB49YZRU6/Qz6S4xLAfZ+Mq8dxcsH+/WX4i/2ku0FvbtIYWsqCRQDwSsNepGx62rWGj8GM+IAESiG0CmtLgDBFCX+neBb+OHIpXu3UxleLzenyqKKpFlX6/YDHaT5mG6xf9jEkSJZGVK5bG9gw5OhIgARIgARIoGQF6gJaMF7eOMQK2qlWRfNXVCIwcjZx334Y/V/S0tm9D9j8fh6NDR7gvuRyOpk1jbOQcTlkRyBn/oXgCTzfdp9x0CwsilRXocuzXcdmVsMt7OSAe35r7V83avQu2EywqpHk/H+vYHref1FrygW7AW5s2hXOnTZYQQm0D6tTGzW1aYWDd0hdmKgzVGxJ6r/2qIEsjARIgARIggbIioGJoqECgipvf7hTPUMkZOm3XHoQ8Q/Wv3gTUpiKphsmPFQF1sHiGRjs/bFnNk/2SAAmQAAmQQFEEKIAWRYfr4oaAvVFjpEhFad8vy+F5/x0ENm82Y/cvX4as+++Ba9hwCZs9F7bqJx7WGjdQKutApegMDh82s7ek2A0t/gloaLy9a3ck9ewN/+KF8Hz2KezprZDXM+1EZqmh6g+2Oxm3tEnHq5IT9DVp+6R6sdrMvftM6yKhv7eKUDpSikdEo5CHht/fs/xX1HA58b/uXdG/DATWE2HCfUmABEiABBKTgEYmaDEkbSqGTsnNGTpNwuU1V6iaiqGfyveUNhVDT9OcoZIiZrB8V1EMTczXBWdFAiRAApWBAAXQBDzLWc89jcCGDVGbmXXwQLgv71/vDD/2wBZ+XKoHUum5yhNPlWrXwnZytu8Ax7h/wDd9quQK/BTWoUPiKmbB+9238M6aCffZ58I1fCQ0hJ5GAiQQXwRMsaRuPeCUZuXkRBy85+svzY0OZ78BKGmxpOrymaTeoNdLDtA3xTvz5fUbsCM7eJwlUkBJw+JPFq9zFUr1QtAhwmxpzC+fSc9KMSa1g14fLpq3AP/s1F4KMdFTvTQ8uQ8JkAAJkEDpCKgYOla+z7Sp6BkSQ6fnE0M/ESFUWxUjhjYw4ungunWhBZhoJEACJEACJBAvBKgCxcuZKsE4rYMHYe3bW4I9SrDpvn3hjTVf3gmZiA1lYSp6uIaNgAogKoJ6v5sCqCdgVpZ4h75rxNCkSy6Ds3uPsjg8+yQBEigHAjbx2sxvgQMH4Pn0Y0C8Nz0TPof7rLHmc6CkBdHU20VF0D+ktcAHm7fgRQmP35CZaQ636sgRXL94KR5dtQY3t07H+U2alPgCUIXTT/v1wu9FUJ2//4ApwnTLz8ux7mgm7j3lpPzT4nMSIAESIAESKHMC+t2nhQC1qRg6eYdUk5cw+ekSJq+Fk9SOyvKPt24zrapTPUNFDJUw+UEUQ8v8/PAAJEACJEACJ06AAuiJM4y5HmxuN+AuKA5EZ6B5Zc/SeT+Fx1FGAmiof5vk91OhUz0+cyQs3r9wgVmluQOz//UM7CedjKRLr4AjLS20C/+SAAnEMQHf7JlG/NQpWLt2Iue/r8Az8XMkXX4VnJ27lHhmWk33yhbNcVnzZqZi/AsZ67Dy8BHTz6bMLNy+9Bc8sWotbhCx9LLmTVGlBJ7ldeRzenyfXrh16TITYqidenIvMEs8UO5AAmVIICDfmSELbN0CdOoQesq/JEACCUpAxdBzmjQy7ag4Eahn6ASpGj9j929i6BGfH+O3bDNNxdDTjRjaCIPq1YF+f9JIgARIgARIINYIUACNtTMShfGk3HNfFHop2IWloeS5efE0FNVVxgJmwRGUbom9Xj2k/OVW+NesRs57byOwbp3pKLB6FbL+fj+cAwfDfd4FsJ9gQZXSjY57RZuArUED2E8+xXRrq8LiMtHmG8v9uU8/A/bGTYznd2B98H1u7RLx5gQvxNRj8/ymjXGeXAxOkovA59euw6IDBw2KnRKK/+CvK/GMhLT/Mb2lVJVvjpru4nm3a+jgi107I11ep8slxP7BtifHMl6OrbISELE/bEeOhh/yAQmQQOUgoDf3zmnS2DQVQ7VAYEgMzcm9cadi6EcihmqrJtsbMVRyjGqhP4qhleN1wlmSAAmQQDwQoAAaD2eJY4wKAUebk5Dy4Dj4Zv4Azycfw9ofDOf3/fg9fPPmwH3mWLhGnYZIobVRGQA7KRcC7pGjoY1WOQk4u3SFNt/PS6RY0idG/HR27BQVGHrjR8P9tH0vXjDPiRA6W4okqe2Xm0OPSVi8iqNXt2yO60QM1eJKxbE7JO9oQG4w2aV/GgmQAAmQAAnEKgEVQ88VMVSbiqHfmDD5HeY7MSSGHpblH27Zalr1fGKo6wRvSMYqF46LBEiABEggPghQAI2P88RRRomA8VwVj09n777wfDEB3knfSNypFDnxeEQUHQ/vtKlwX3QxnH36RaXSc5SGzW5IgARKSEBD3rVZkrMzkvl+mg/r6FE4BwwsVVG0wfXqQttCyeGpBY2+lYIRapof7fmM9XhFKslfLmHxf0pPQ7PUlEhDOGZZYeLnWhl/aym8RCMBEiABEiCBWCKgYqhGR2g7YsTQnfhCw+T37JGULsGUWYdk+Qcihmqr4XJijNxAPFNyhg4Qz1CKobF0NjkWEiABEqgcBJigpXKcZ84yHwHNk5okYe+pUoXe2bdfeK16hea89CKyHnoQfgmRp5EACcQ3AVsE8dASkTLng/eQ8/p/kXn37fDOmAZLLtJKY91r1cTbvbpj+qD+GCsXdaEvVfWEeU0qyfeZ/gNuWbIMawoRYos65huy/+DvZ0H/0kiABEiABEggVglUFTH0gqZN8JZ8H/4yYhj+1bkjRtSvJ+Hvv0U2HPT68N7mrbhk/kJ0+HYabpPif5pT1Mf817F6WjkuEiABEkg4AqFrtYSbGCdEAsUhoHk/k/90A1IeejicN1L30/yBWY+MQ/aLzyNvAYji9MltSIAEYpuAf/EiWHuCHpuWeKrkvP4aMu8SIXTO7FIPvG31ani5exfMPnUQLm3WBK7ccHa/hLar58ugGTNx3cIlWHowmDv0eAdasH8/7l3+K3T/e+Tvg7+sMGHyx9uP60kg6gTyCBiSpyHq3bNDEiCBxCJQTTw9L5TvQb05qGLocyKGDhcxNPS9qLMNiqFbcPG8BSKGTpeigstNGD3F0MR6LXA2JEACJBBrBCiAxtoZ4XgqhICjZRpS730ASX++Cbb69cNj8M2bi8x77kTOxx/CysoML+cDEiCB+CXg7NETyc+oXuQAAEAASURBVHfcDXur1uFJWHv3wDqwP/y8tA9aVknF03KxN3/oYFzTsgVScvOdaTDgxO07MPLHObhs/gL8tK/oY3WuUQMXN2saHoaG1P/up0Um51p4IR+QQDkQsDdrHj6KXXJp00iABEiguARUDL1IxNB3VAwdORTPdu6AYfXrHiOGHpAc2u9u2oKLRAztKGLoXct+xY+SX5tiaHEpczsSIAESIIHiEmAO0OKS4naVgoCrdx84u/eQ3KBfw/PlRCBLqt9KaKz3i4nwzZgB9/kXwjloMGxM4h6zrwff/Hnwr1phxucaMQr2ho1idqwcWMUR0MJI2nzLlpqq8dbOnXANHR61ATVKScbDHdri1pNa4eV1G0wYu+ZCU5u6a49pvWvXwq1tWmGI5BLNb5ob7Wm5UEwXQfXhlavN6imSZ/SzrdtxeYtm+TfncxIgARIgARKIaQLVXS5zY09v7h0U0fPrHTsxUXKG/rhnL3wS7aCmBQXf2bzFtFqy/ZiG9TFWCi71q1MbDhYKjOnzy8GRAAmQQDwQoAAaD2eJYyxXAjbJY+Q+4yy4Bp+KnPEfwvfDDEB+mFmHD5mcgd5vJ8N9yWVwduhYruPiwYpHwL9qJbzffWs2dnTrQQG0eNgq7VYhITSwby9sEaq2+zesRyAjA87BQ0pVLKmO5Bu+95STcFOrdPxvw0a8Kp6ce6Tomto88QLV8L+O1asbIXS0XOjlL4Z0Y+t0pIkIeuPipTizcUOKn5X2lcqJkwAJkEDiEKgh4uYlIoRqUzH0q+0ihkqUxMwCYuhWEUO3orZsf4bk2T5Lvgf7UgxNnBcCZ0ICJEAC5UyAAmg5A+fh4oeArVo1JF99DQKjRiPnnbfg//UXM/jAls3IfvIxOLp2Q9KFl8DeuHH8TIojJQESiEjAXrtOxOWeT8bDv/Rn8QifYG6MOAeJECoXYiU1DQO8Wbw9r0tviXc2bcZLGRuwNTvbdLPs0CFcvXAxWlepItuk45zGjeDM42U+Ri760mVdq6pVSnpYbk8CJEACJEACMU1AxdBLmzc17YDHiy+3bzeeobPlJmHIM3SfiKRvyXentjruXDFUvhv7UAyN6XPLwZEACZBArBFgDtBYOyMcT8wRsDdpipS770Xy7XfB1rhJeHxaSCXzvruR8+7bsEpR4TncER+QAAnEJAH/li1G/NTBWfv2IeetN5B5523wTpta6vGmOBy4Nq0l5g4dhKc6BUPcQ52tPXoUN0nFeK0c/+bGTciWavUh0yJL7jyiaGg5/5IACZAACZBAohCoKeLmpeIV+o4UFVw0ZACeaN8Wg+rWOSb8fa+IpG9u3Izz5v6EzpIz9J5lv2C25AwN5IbRJwoLzoMESIAESCD6BOgBGn2m7DFBCTg7dYZDwt69302BZ8JngIqegQC8UybBO/NHuM89D2jVJkFnX3bTChw4AEs84PKbetZqOoK8ZknocGDHjryLzGNbzRqwV69RYHlg7174N206ZrlNQpLtDRses0yfBKQ6txWhQre9UaNSefwVOAAXxB0BR9OmSJabH57PP0VAUiuoWfv3wb92jeQLHXZC89Ecn5eJx8slUhxCw/6eX7sOvxw6bPrckpWNu6UIxJOr1uLPrdJwpeT8rJrvvRA6+BuST/TIgcN4rFP7Y7xGQ+v5t/IRsEQECHlNRWP23jw3+PzyGemV771omeb0y5/2IVp9sx8SIIH4JlBTPUPlO/LKtBbYL7//NEx+gnxfqtjpzxU7NaXMGyKGaqsrv+/OzA2T1xzb/GyJ7/PP0ZMACZBAWRA4Vl0oiyOwTxJIIAJa/Mg9cjRcAwbB89nH8E79DlAvrcyj8EiYfE0Jow1cejnQs1cCzbpsp6I5Vb1acCqfpT7xFGwNjhUqA9u3IevB+/JtCbjPuwDus84usNz76cfwiGCV1+zNmiH14cfyLjKPVdj2Tvy8wPLUR58Uz1+mOSgAppIscLYTYVGaT1JgGCF09Sq4xxZ8rZUWh16gnS0h79qm7NyF59asw0K5KaCmF3bjVqzCc2szjNfo1S2bo7Zc4IVswrbteEkEULXNEk7/3+5doaH2tMpNYPGBgzh91twygfD2wcN4++spUev7JhH472t7ctT6Y0ckQAKJSaCWfPdpAUBt+0JiqHwHzpEw+bxi6OsSPaGtXlKuGCqCaC+KoYn5ouCsSIAESKAUBHilVApo3IUEbKmpSLrsSriGj0LOe2/Dv2SxgeKQQiq+F55DVtt2cIsQ6mjegrDKmYD7/AvhyhVDsx55qJyPzsMlKoGQEKoivD2fMK9ztg4fhnfubFM8Tb2MS2MjG9SHtjni3fL0mgxTGVf7Oej14Z+r1+LFjPW4Si7+/ih5RBsmJ4tHjBeax0b98b6XwhFniOj1dq9uaC6fTzQSIAESIAESSEQCeiPwCvku1LbXiKE7gjlDNQw+d8K7czxSeHCTaSqGnmU8QxuhZ62a9AxNxBcF50QCJEACxSRAAbSYoLgZCUQiYG/QACm33gH/yhUmF2hg00azmX/Fr8ZT0SmV5N3nnAd7zZqRducyIWBv1hzO3n0KskhOKbDMJoVgIm2reVpDZktJgTY1Z5dusA7sD60yf2116h7zPPTEIeOwIo0jt6/QdvxbuQnYG0X2BvZ88xW8X30B7xcT4RpzJlynDkVphVCtcDte2s/iyfeMCKGTxDNULVO8zf+zbgNek2ryWjn3z+lpeLJFUzywZbtZt0pClU+fORfTB/cX75ekyn2iKvHsNc9sO8kZGy2zsrJg7Q6+Bm1Vq8FWu3a0ukb9ZL5OowaTHZFAJSRQR8TQK1s0N22PiJ5fSZqkidt2mBuJecXQ10QM1VZfvhuDYmhDI4baJAqDRgIkQAIkUHkIUACtPOeaMy1DAo5T2iLloYexU3IFVp0xTVy2DopLmORhk8e+ObMkPPscuEaOKrUgUoZDr/CuXX36QltxzF63HpL/fFNxNjXbJGk6gmKas1dvaKORQEkJWJmZJjew7mcdPACPeIWrGOoacwZcI+R9X8riRZ0lt+0bPbth9eEjeFbC4CfIRZ2G+nkClikA8bbkPBtZszqe7dgOf1+5BtskDP6cJo0ofpb0BCbY9lowa9qg/lGblXf5Mol0eN305xg6HClnnxm1vtkRCZAACUSLQF3x9LxKxFBtu3NyTM5QzbE9N49n6C5Z/l+5iaitgYihZzZuiLHiHdpDPEMphkbrTLAfEiABEohdAqwCH7vnhiOLMwIqcuR07wnXI4/DdcZZgCRvNyY/tjzjP0DmPXfCO69s8rLFGSoOlwQSioCmxEi5/S44JFdoyFQI9c2aWWrxM9SP/j2pWlW82LUz5pw6EFc0bybV4IMeK+rdMunAIVwnleNPkW0uaNoYD7U7Je+ufEwCJEACJEAClY6ARkH8TvJmf9q3F34ecSoe7dAOfSUXaF5/z50qhq7fiDNnz0PXqTPwwC8rsGD/fvFfsCodL06YBEiABCoLAXqAVpYzzXmWGwGb/OhyX3CRVIkeDs8H78E3Pyh6Wnv3IOfF5+Gd/I3kD70Cjlaty21MPBAJkEDZEnCcfApSpGK8X4okeT77FP5fl8N99rlRPajm9nxSqr3fcVIryQe6AW9v2mxC3/Ug03YHiyHtys7BzW1aoZ+E0NNIIBoETJqSG/9iurLXaxCNLtkHCZAACZQbARVDfy9iqDb1DP1CvEI1TH6eFFAKSZ075LvzVRFDtTWS1BxaTX6sFCfsJpEY9Awtt1PFA5EACZBAmROgAFrmiHmAykrAXqcOkm+4Cf7Rp5tCSYG1awyKQMZaZI37G5z9+kML9tgLyUlZWblx3iQQzwQcJ50sQuhf4V+/Do609AJTsQIBSY0xHc7+A6A3S0pjDaQA0kPtT8EtbdLx5OKf8ankCj0ghZLUtBiStu6Sd/hWEUKHN6gHDZU/o1EDaBVdGgmUlICtWjXYO3c1u9lLmc6hpMfk9iRAAiRQFgRUDL26ZQvT9IahhsirIDo/jxi6XZa/IkKotsbyfati6FkSKk8xtCzOCPskARIggfIlQAG0fHnzaJWQgKNVK6Q+8Hd4JReoZ/xHUE9QNd/sWfD9NB+u08+AW5pNfmTRSIAEEoNAJPFTZ+abOwc5b/4Pnk8/lvf+GLiGjSi1EKqC5nUicN7VqQPe2brdXKxpfjO1hQcO4PKfFhpPFr2Y+8+69XinZ3ekV61i1vM/EiABEiABEqjMBLQI2zVpLUzbKTm0jRgqnqHz9x8IY9Hc2i+v32BaE/mdrkKoCqLdJGcojQRIgARIIP4IMAdo/J0zjjhOCbj69kfqY0/Cfe75QEjs9HrhnfAZMu+6Hd6ZP0C9w2gkQAKJSUDzinkmfmYmZx0+BM+H7yPz9lvg+fpLWB5PqSddxenEja3T8dPQwSbPWbOUlHBfKn6qrTuaieE/zsaPe4I3YMIb8AEJkAAJkAAJVHICGllxbVpLTOzfB0uGD8H/ST7tnvlEzq0ihv5n3QacPmsuekjO0HG/rsJiicCgkQAJkAAJxA8BCqDxc6440gQgYBOPLffYc5D6xNNwDhwESSxkZqUFU3JefRlZf7sfvhW/JsBMOQUSIIH8BDSPWPI1f4SjY6fwKiOEfjkR8PvDy0r7IMlhNznOtFjSc507ok0+b89MOcYFcxfgBgmbz4rC8Uo7Tu5HAiRAAiRAArFKoKGKoekt8YWIoYuHDcE4EUO1Snxe25KVjRclsuK0mXPQc+r3+L8Vq7CEYmheRHxMAiRAAjFJgCHwMXlaOKhEJ2CvUcMIIf6Rp8Hz/jtSMOUXM+XApo3IfuwROKSafNJFF8PeoGGio+D8SKBSEXC0boOUO+6GX3IBez6XYklLf4Zb8gTb8nhtnigQp+RpvKhZE1woVeG/2rETT69ei18PHwl3+4mEy8+Qokl/TE/D71o0Q3WXK7yuNA9+kL6yY8x7PSACbyC3kq/D7oDNbkMVhwP969YpzRQr9T7quWxJtIJfhHpr21Zg1GlwtmtfqZlw8iRAApWDQKOUZFwnYqi2bSJ6hgooaZqZkG3OysK/M9ab1ly+y0Nh8p2lgBKNBEiABEggtghQAI2t88HRVDICjubNTeVo34KfkPPRB7B27jAE/At/QuaSRXCNHA33mWNhq8K8fZXspcHpJjgBR6vWSLn9LhFCM2CXSrORTHMEq7doafMDq8fpGZKrTNtkEUJvW7ocez1ecyj9+4+Vq/H82nVSDKK5Cf2rm1S6Ikk3LFkqlXVLH8Ifae5lsay1fI7OFO9YWskIBCQqwfvkY+Gdspcshr1JE7iGjzqhYl7hDvmABEiABOKAQGMRQ/8oQqi2rSJ6hsTQRXk8PzfJ8hdEDNXWPDUFY+X790zJG9pJHB9oJEACJEACFU+AAmjFnwOOgATg7NETji5d4f1uCjwTPgcyj5qQWO83X8H7w/dIOu8COIecCpt4MNFIgAQSh4AWSYtk/k2bkP3Cc0CVqlIkTYolDR9ZaiFU+x/VsAGWN6iPOXv3mQuzaeK1qXbY58NzIoK+InnNLhdv0OvFK1Qv8mgkUBSBwNatppiXb/5cpNxzX1Gbch0JkAAJJByBJuLp+Sf5vtS2RcVQKZ6kRZTy5gTdlJmF50UI1dZCxVC52XmWCKIdalRPOB6cEAmQAAnECwEKoPFypjjOhCdgk0ImGgrrGjDIVIj2Tp8KaFjp0SPIeet1eL6djKRLL4ezU+eEZ8EJkkBlJ6Dh8cbk/e8Z/6EUSvoK7tPk80GF0FKGy6tHaD8JAde2/OAhPLs2A19t3wlLDpQlnzWvrt+INzZswgVNm+Cm1mlIK6bnuXqQHvGdeA7T0DlXMdYrYddV5YbPVdJ3aSwg89HQbTW7pATQudeVHMy0EyNgO7ktbPKaDGzZbDpyDqBH7YkR5d4kQALxTqCpfCdf3yrNtM0iegY9Q7djiXzPhmyjLP+X3GzU1jI11YTJq3doe4qhIUT8SwIkQALlQoACaLlg5kFIoPgEbFWrIunK38E1YiRy3pP8oJIjUM3avg3ZTz0BR4eOcF9yORxNmxa/U25JAiQQVwQ09YXH74Nfwo2NqRD6yXg4u3WHrcmJv/fVA+W/3bti7ZEj+POipVh6KHihpsLje5u34ANpZ4m3yl+kuny76tWKZHdrm9ZFri/pShVhvZLDU3OTPtD25JLubrb3iWeriqBqTrm5pCIo7cQJaOh7ylW/N8X6fD9+D2fvvgU6tYS7b+YPcPbqc0JeywU65gISIAESiHECzcTT888ihmrblJkZDpP/OY8YukGWh8TQtCoihooQqt6hx/uujfGpc3gkQAIkEBcEKIDGxWniICsjAXujxiZHoO+X5fCIEBryuPEvX4as+++B89RhSDrnPNiqM5SmMr4+OOfEJuBIS0PKrXfAv2F9sFjS4kVw9uwluRdPXPzMS27d0cyw+GmTFQ7xlPSJCKrS4efbtps2sn493NymFbrnq4Kbtx8+rlwEnG3bQVsk88trNee1V80NPNfAwcZr2d6gQaRNuYwESIAEEpZAc/H0vKFVumkbVQzNDZNfmkcMXS/fwZqGRlu6EUMbiRjaEG2Pc+MxYaFxYiRAAiRQxgQogJYxYHZPAidKwNm+Axz/9w/4ZkyT0PhPYB0WTy0RKHzTvoNvziy4x54TDIs9wUrOJzpO7k8CJBB9Ao6WIoTecrsRQm0pqREPEFi9ClZ6uoTGR14fcafchb1q1UL/OrUxS3KDasC4ip9dxDt0jXiGHvUHPSin7NoNbQNkOxVCB7KSelFIE26drUZN2Hv3MfOyizB/PPNKuhZjkhfPO2WSaY7OXUxkg71uvePtzvUkQAIkkHAEWogYeqNEVGjbKKKn5gudKILostzoC52w3pDU1DTaWkkKGq0mr96hFEMT7uXACZEACVQgAQqgFQifhyaB4hKwSfima+hwOPv2lyJJn8FcYEqIJ+QC0/PBe/BO/Q5JF19qiikVt09uRwIkED8EVAiNZDYVmZ5/Fl6bXXIInyapM0bBJhdaxbWabhc+6N0Ddy79BR9s2Wp207xl/+naCeqZ8l/JC7rPG6wcP1NEUm1da9bALXIRN1KKKmluTVpiE9Cwd+c1fzSTLE4qAbdEJngklYt/4YJgHmvZ079qFWxS0ItGAiRAApWJgOai1u/R/JYsv+svbNoYwzz1sFxEUM3LvSMnJ7xZxtGjeGZNhmmav7qDeIRq6poGSUnQFC+HDx9GLV/wJmV4pxN80FTC90+Tgok0EiABEkhkAhRAE/nscm4JR0CLn6jQ6Ro2AjkfvAv/gp/MHK3du5AtIoj9pJOlUNIV0PBZGgmQQOITSJ4729wI0Zl6Pv0Ynklfwz1KhNCRo4sthLrkQuzZLh2RXrUK/rFyNf4ghYfOadLYwPtjeku8s2kL/rNuPXZkBy/OtMrtVQsW42QRuW5uk25yl2noPI0ElIDj5FOQIi2wby+8EqngnT4NLrl5F6l4lyW5Xm1S7IpGAiRAAolIQCXKB35deUJT2+PxYMaevaYd05EUMYymDZLoDgqg0STKvkiABGKRAAXQWDwrHBMJHIeAvV49pNx0C/wS+qqFkgLr15k9NBQ26+/3wymV5N3nXQB77drH6YmrSYAE4pmAR/IwVjt4AAHJu2hM8ox5PvsE9sbitderd4mmpgWPekiez961a4X3qyIFhFQE/b2Ioh9u3ooXMtZBq9mqrdICSouX4rFVa/AXyXOm1eOTHCw2FIZXyR/Ya9dB0vkXwX3WOUCuF3F+JNnPPyd5F7zGc9nRqTM9ivMD4nMSIAESIAESIAESIIGoEaAAGjWU7IgEyp+AQzw+U/42Dr5ZP8Lz8XhY+/eZQWgFXt/8uXCfcRZco0+HTUJmaCRAAolHwN+wEVw3/AX27dslPcanxitcQ5YdUjCpNNZP8nxGMrd4iV7Rohkubd4UE6Q4klawXXn4iNl0kwiidyz7BU+uXmsq314u26hwSiMBJWCT8E1oy2cBiVzwLxHhXkJE/cuWwiaFklzDRsI1aFCp8tnm655PSYAESKDiCcjnW/2kgp9/JRmY5ubOkZzc2YEA/PI4ZE6JvKgtaWyiZYzjiBZJ9kMCJBDLBHiFEstnh2MjgWIQ0Bx8LvH4dPbqA89XX8D79VcSCyuhqhIyoyGx3ulT4b7wEskf2o/eNcXgyU1IIB4JOJo3D3qFb95kQuIj5eb0b9kMe63akouxSomnqKHx9UTEula8Qc+V8PhzGjfC5J27jBC6SELi1XZK/rK/Sajfs5K37Lr0Fri6ZQvUYHG2ErOuLDsEduyArWq1YGE/mbS1cyc8772NwLatSP79HyoLBs6TBEggkQnIb/RdOZ4ymaEKo9Hs+5RqZTJMdkoCJEACMUWAAmhMnQ4OhgRKT0C9bJKk+IRryFB4PvoAvtkzTWfW/v3IeflFeCd/g6TLJD+oeI3SSIAEEpOAo1nziBPTQgw5L/0bgd17JD/oKCmYJJ7hxRRC35UcoOrxqaaFGR7p0A6a83O0FEvQ9qPkJlPRUyvJq+2XcOfHV63FC2vXm9B5DaGvRy90wyYe/wts3gzvp+PN0B2dusA5bHhUpuHs2AmOZ/5lohW8UyYjsGG96dc1dFhU+mcnJEACJFDRBOLJqzKexlrR55XHJwESiF8CFEDj99xx5CQQkYC9Vi0k//F6+EeNDuYHXRVMvq4Xl1mPjDN5Ad0XXgx7vfoR9+dCEiCBxCPgX/gTVMhS8078HCo4GSFUCibZpJhRUbZCqs2G7I2Nm00O0Fe7d0HV3DD3gVI4QdvC/QfwnAihU3btNpsflQI3L2Ssx6tSAfcyCYu/Pj0NzaTKLC2+CFiHD8FastgM2pK8ntE0m3gIu/oPNM2/do0JhXe0aFngEIEDB+CTgl+ugYOLLdwX6IQLSIAESKCcCdjlZuGOM0ZH9ag5Em2xUzzmm0vkB40ESIAESKBkBFitoGS8uDUJxA0BR8s0pN77AJIlP6Atj9jpmz8PmffciRzxErWyMuNmPhwoCZBA6QnYGzc1aTIkD0awk+wsI4R6vp183E4fbt8W49qdgpB3yHTxIj1j1lxki8CZ17pLAaW3enXH9EH9cXbjhgj9wMiRvGX/27AJfaf/gJuXLMNaKZ5EI4H8BByt28AtUQyRzCepXDzvv4ujt9yE7Df+h8DWLZE24zISIAESIAESIAESIAESKJRA6Pqk0A24ggRIIL4JaCXo1MeelDygFwMpud5XPh+8ki80887b4Z0xDZYIFDQSIIHEJWBv3FhuhtyE1Eceg7N3H6lMI3JmcgrcI4vnmXKdhLG/2bMbUh0OA2mMhL4n5z7OT61t9Wp4qVsXzDp1IC5t1hSuXNFV85V9uGUrBs6YiWsXLsGyg4fy78rnJFCAgCVCu+ayNib5rVUMzbz3bmQ9/g9YmbyJVwAYF5AACZAACZAACZAACUQkQAE0IhYuJIHEImCTUFX3mDNR5Ymn4Tx1aFD8kClqaGPO668h64F74Vu+LLEmzdmQAAkUIGBv0hTJfxYh9B+PI/kP10YMJw5I3mDryG9h76FORjaoj4n9euO6tBa48+Q2ocWF/k2THKNPd+6A+UMH4xrZJ0UqyatpDdsvtu/AiB9n49J5CzBv336znP+RQCQCNhHak2+5Hc5+/YE8orslnsS21NRIu3AZCZAACZAACZAACZAACRQgQAG0ABIuIIHEJWCrXh3Jv/sDUh5+DI72HcITDWzZjOwnH0PW0/+UCrzbwsv5gARIIDEJ2Bs3MfmAI83O84GEGt92czBNRp78n7pthxrVMU5C4ktijVKSoWH0C4YPwc2t01EtN3eo9jFNwunHzp6Hs6VNz80dWpK+uW05EFAPXhWvQ60cDpn/EI70VpLb+s9IfeZ5uM89H7aaNeEaMTL/ZuY5vUIjYuFCEiABEiABEiABEqj0BFgEqdK/BAigMhJwNG2KlLv+Ct/PS5AjedWs7UHR0//zYmQu+xmuYSPgPvvc4xZHqYzsOGcSSGQCegPEN2+uuGlaJk2G97spcA0fCfdpY2CrVq3IqY+X8PazGzeCK9fTM//Gddxu/PWUk3Bjq3TJCbrRFEfa4/GYzeaKF+jc+QvRUW7SaKg8LXYIONq2g/vl18yA7IWc2/Iarb1GDbjHngOXRDREMk3nkvngfbDXqSMC6Sg4unWHrYLHHGmcXEYCJEACJEACJEACJFD+BOgBWv7MeUQSiBkCzs5dTE5A9+VXAqFK0HIB6ZXCKEfvvA2eyZNgSb5QGgmQQCUh4HbB2advOE0GpNqs5gvOeev1IgG8KNXeb5ICRxdLSPsBj7fIbau5nLi5TSv8NGyw8QxtnJwc3n7ZIUnLwZzEYR58EJmApnXRlt/8Uq3e2r0L/pUrkP38s8i8/RZ4vvwiYkqH/PvyOQmQAAmQAAmQAAmQQGIToACa2OeXsyOB4xLQ/Gpu8ZTR/KCuUaf9lmMt8yg8770txSbugm/xouP2ww1IgATin4C9bj0k/+kGUzjN5FzMLWDkOuOsQie3JSsLj65cbdbP2rsPY6RC/Iajxy9OkyKfPZobdN7QQXi6UwekV2E+x0Ihc0WxCFjiUWyrVSu8rbVvLzzjP4B39qzwMj4gARIgARIgARIgARKonAQogFbO885Zk0ABAjYpWJJ06eVIffQJOLp2D6+3du5E9rNPIeuxR+DftDG8nA9IgAQSl4C9YaNgzsXH/gn3pVfA0aJlgclaOdkIHDqIpikpeKdX93Buz4yjR3H6zDnFLm6kIfOXNm+KmUMG4uVuncEfJgVQc0ExCbjEezn1qeeQJIW+7G1OCu4lHsaugYOK2QM3IwESIAESIAESIAESSFQCvM5I1DPLeZFAKQnYGzREyi23IeWv98PevEW4F/+KX5EludWy//cqAgcOhJfzAQmQQOISsDdsCPeo0REn6P12igkx1jzCAyV0/sv+fdBMxFC1fV4vlh48GHG/whbaxdt0rOQQVc9QGgmUloBGNbh690Hq/X9DyrhHkPS7q2FLKehd7F+zGp4vJsDKV+irtMflfiRAAiRAAiRAAiRAArFNoGACpdgeL0dHAiRQTgQcp7RFykMPw/fj9/B88jGsgyJ6SnES3/cz4Js7B+4zx5qQeZsUNqGRAAlULgJWdjY833wFSMixd9LX8E77Di1PHYavRozG71atQSepFn9tWsvKBSVBZ2uJkO1fviw4u0aNgNZt4mam6rkcyXtZJ+D5+kv4Fy2EZ8JncPbuC9dIKZoUwdM5bibLgZIACZAACZAACZAACRRJgAJokXjKbqUlQpI2T24F3LI7Utn0HM9jLxsiv/XqFc+nhLK+/eHs1gN+uVgMSHEk6PykMIrn44/gmTYVjvMvgKNn72JP2ceiSgVY+f1+BKTwS7x+HhSYUBks4GdO4VD1M0f5lKdZR4/A3qkzAnIzRF68QSF08jdIlSI0H1x/I5xJSRFfz5YUOYLkFy5g9epDPffymmUFkBMp7Ua16tCUHfnN2rVLxuI/drHLBV+duscui/IzZV9c/rqdvt/j6b0ekHPg/+/LhpolIjfyRAZEGWW5dWdE3VBua3n/+Gb+YJpNbvw5b7sTttzct8UZUOj9F0/ntDjzivY2CffbKAqA4vHzIArTLlEX/G1UEBc/cwoyibSkLD9z9HWpVtzv/kjj4zISIIGKIUABtGK486gkEFcEbCJmOM85D9bgIfB/Mh6B+fOC45cCE/5XXkLgu2/huOgS2NNbxdW8OFgSIIHSEbCJCOn8/TWwpDiS92/3B2+MaFc7d8D+9/thtWoN3HPfMZ3rhULWlxPhnD71mOX6xPXk00DN34rXmA18fngfuLfAto4LL4ZDCrflN+8/HwP27z9msS0tHa57HzhmGZ+QgK1GDTgffAiBqd8hME9E/Nwbl7ZatUskfpIkCZAACZAACZAACZBA/BBgDtD4OVccKQlUOAFb7TpwXvsnOCU/qC2P2Gmty4DvUQmXf/VlWHv3Vvg4OQASIIHyIWATz03k5v0s6oiWFEt6Yu06TNi+o6jNguu8nuDf7Kzjb8stSKCUBOxNm8F51e+N+O4470JAvt/sw4ZH7M3auyfici4kARIgARIgARIgARKIHwL0AK2gc6XhVdrccZQ/Ub13QuEEOnaXhBbSChJQLvF0XgvOoBhLJEwQfxsH75zZ8Iz/UETP4MVhYP5cBBYvhOu0MXCPORM2qb6rpmHvoXARp9MJu1R9pv1GwCGhvxoWm/Cvm9+mXKxH/MwpFibzWVyRn8eBzl1hZWYeM1i7FDMKvZ59Ehb//oQJ+Hf3Pji/anXUbNoC3WvVQB13Ungfd2oVhPMJa2iZXcLh5T3h6N4zvE3ogatxEzgjfHcGOnWBdeSI2UzD5+UrC7YGDVDWnzmh7/PQ+Ir6q9vq+z3EpqhtY2WdV8bryx1MvP1uKRZDd23grLHizSzfWRG+mwIi3mfedw/sLdPgEs9jZ89esMn3WF5LSC55J1jKx6FQXd1dP6OUE+03AvH4efDb6Mvukf5eDKVL0t+L+hlO+42A/jbiZ85vPPI+Kq/PnNA1DT/T8tLnYxKIDwL8RomP88RRkkBMEnD17Qdn9x6mCIrnqy8AKYyioYTeiZ+bYknu8y+Ec8DAmBw7B0UCJBAdAsnXXFdkR57PP0XX3bvR4vAhfJzW2jSnCCGPd2yHy5o3K3LflL/cUuT6vCuTr74m/DTvTZfwQj4ggSIIRBI/dXPf9GlGjA9krEWONM/778J16lA4xVvUXr1GET1yFQmQAAmQAAmQAAmQQCwRoBtWLJ0NjoUE4pCAem25zzobqU88DeegIeJyFfTw0KrxOa+9gizJD+hfuSIOZ8YhkwAJnCgBSwr92aVoTsusTHwy7Rv02r3TdOkTD5bbl/6CpVJhnBbbBEyouBa2kuYYNDi2B1sGo7PVqgVb3XrhnvW7TUV9a9u28DI+IAESIAESIAESIAESiH0CFEBj/xxxhCQQFwTsUlQi+Q/XImXcI3C0bRces1YQ9j75GLwvPg9rV1D8CK/kAxIggYQmoDdI1DMz9YmnULffALwxczrO2ZBh5nxz63R0ks8NWmwTsFWvDnu37sHWrHlsD7YMRueSG3upUqQr+ebb4GjXwRzB3qwZHJoKhkYCJEACJEACJEACJBA3BBgCHzenigMlgfgg4BBvrxSp/uxbtAA5H7wPS6pCq1mLF8G79GdYw0cgaey5sFWpEh8T4ihJgAROmIBdPOiSf/8H8RYfi2e/+hJj2p2EMWlpBfoN5hLNzRPIfIEF+HBBxRDQ8HiniMDaAtu2hnPN5h+N94cZCOzZA9fQYbDXrJV/NZ+TAAmQAAmQAAmQAAlUIAEKoBUIn4cmgUQm4OzWAw4pSuL9bgo8Ez4DtEiKFDXxTZ4E38yZcJ97nuRRGwabFNigkQAJVA4C9jp1kXTl73BGhOkGdu0yxWZw1vlmra1GzQhbcREJVCwBuxThimSWFG7xfDFBIh12wfvlRDh79IRr5Gg4WreJtDmXkQAJkAAJkAAJkAAJlDMBhsCXM3AejgQqEwGtlOsefTqSHn0SdvGIkfLvwekfPQLP228ascP385LKhIRzJQESKISAR4qnPXpKB/j8UgXemJRxp5FAnBAIrMsw4qcZrt7smzcXWf/3d2S/8K84mQGHSQIkQAIkQAIkQAKJTYACaGKfX86OBGKCgK1qVTgvuRyuhx6GvVPn8Jis7duQ/fSTyJIcof4tW8LL+YAESKDyEXitRi28dnI75IS9wnND4SsfipibsXo3mibFq2iRCainZ+pjT8IlaV6QnBzeyN6GHqBhGHxAAiRAAiRAAiRAAhVIgAJoBcLnoUmgshGwNWyE5FvvQPJdf4VWFg6Zf/kyZN1/D7Lf+B+sQ4dCi/mXBEigkhCwRFib2Tw3J2hu7k+fFfIErSQQYnSa/l9/gfePfzDN9947MTrK2BiWvVFjJF3xO1R59nm4L7sC9hYt4Ro4OOLg/BnBYmARV3IhCZAACZAACZAACZBA1AlQAI06UnZIAiRwPALO9h2Q8n//QNJVV8NWrXpwcxFAfNOn4uidt8Hz9ZewvN7jdcP1JEACCULAJqLn2z274Yrmv90Ycdr4EyVBTm+lm4YtJRVuyf+ZOu4R2FJTC8zfv3IFssY9iMwH7oX3h+9heTwFtuECEiABEiABEiABEiCB6BJgEaTo8mRvJEACxSSgVXW1Uq6zb194Jk6Ad8okwOcDsrPg+fB9eKdNRdJFl8DZs1cxe+RmJEACFUFge1Y2/IhOaPTNbdLx0aZNyIENvpxsbMnKKtWU/D4/AhK2reZwOiT9sHzeiMjaIE9ocqk65k4kEAUCnimTTS+BTRuR89oryPnwPbiGDIX7tNNhq1otCkdgFyRAAiRAAiRAAiRAAvkJUADNT4TPSYAEypWAesqo0OkaOtwIn76f5pnjW7t3SfGI52A/6WQkXXoFHGm54bHlOjoejARI4HgERs6cjd050fRgC+b+3CWaao+p3x/v8MVe37pKFcw8dWCxt+eGJFBWBJwdOiKwbQus7duDhzhyBN5vvoJr1GiR/mkkQAIkQAIkQAIkQAJlQYACaFlQZZ8kQAIlJmCvVw/JN/4F/tWrkCN55gLr15k+AvI86+/3w9l/INznXwh77dol7ps7kAAJkAAJkECsEDDRD6cOhea/9n47Bf6lS+Ds3Rf26jViZYgcBwmQAAmQAAmQAAkkHAEKoAl3SjkhEohvAg7x+Ez52zj4Zs+EZ/xHsPbvMxPyzfoR6h3qPv0MuKTZkpLie6IcPQkkCIGBdevggCd6OXt9IgpJ/DpsLhccbduVipIWVdJ/ajbJJapedY1TfqvMbVbwv2IRsNWoAXuPYCoSmxT1oUWHgOa9dXbsZFpg1y55oUbuN+fdtwGnE65hw2GvWy/yRlxKAiRAAiRAAiRAAiRwXAIUQI+LiBuQAAmUNwG9MHSJx6dTLrq9UhDJ8/VXgCdHmgeezz+F9/vpcF9wEZz9Boi4UchVY3kPmscjgUpK4Ok5P8A6evSY2dubNJXUFZcfs0yfeKd9B9/CBQWWJ19/Qzj34ZH//UdyAWcDIrw5dm8rsK1LPOf0syG/Zb/0b1iHD5vFRgAVEdQmVbmTL7/S5ADNvz2fF4+AnkvnH683G2suVVr0Cdjr14/YqXXokHnPaH5sDZF3dOsO1/CRcLZrH3F7LiQBEiABEiABEiABEiicAAXQwtlwDQmQQAUTUC9P9znnwSnFITzjP4R6gapZ+/cj55WXpHDSZCRdJvlBxWuURgIkUDEEtKK1dfDgMQe3cuSGRQQLbN9mwn7zr7K8vrADnLNTF1heySkqXqD+n5fk3xQO8ZqLZP6VK8Me4+H1pSyiFN6fD0igAgn4VvwC+P3BEYig75ebB9pcI0YhSYR9GgmQAAmQAAmQAAmQQPEJUAAtPituSQIkUAYEPJL/zPfDjGL1bGvY0IifyBVXAhvWI+uRcYAUUrLVqgmb01Wsfkq7UZJ4QTmaNivt7tyPBEigGASSb7jJbOVfuwZZEQTQYnTBTUggIQi4JC+oI701vFO/lciHGUBm0NNaPUHLwvxbNgP5vLnhcMDRuk2BwwUOHIC1c0eB5Xb5jrRJwbG8ZunNjFUrC0Rs2GrUhF2+1/Obf8sWGceRYxcXMo5jN+IzEiABEiABEiABEiicAAXQwtlwDQmQQDkQsA7sR2DTxhM7UlYmLG0n1svx9y7Eq+34O3ILEkhcAinjHjHemnlnWNjNCPfZ58F12pi8m5rHmmcyv9lbpiH1mX/lXwxb6rHiSmiDlL/LzRARWtT8Pr88lMeSO5FGAvFMQAsEJl18qYmG8M2eBf8vyyOGwOt3oH/dOjjbdyj1dD2Sb9T/q3id5rXUVFT9z6t5l5jH/iWLkPP6awWWJ99xt8lreswK+e7MfvThYxbpE+egIUj+w7UFlnvef6egp7hEhFR95X8FtuUCEiABEiABEiABEiguAV4ZFJcUtyMBEiABEiABEihAwF6zVoFlhS1Qz7D83mGFbivipa12ncJWF1iedxwByZloyxVDC2zIBSQQhwQ0JYzmv9UWybw//ADPe2+bvLduCZF3DpAc2UkVW/jL+9+XYW3eDPUApZEACZAACZAACZBARROgAFrRZ4DHJ4FKTsB93gXGs6W0GLToSc5nn8AvhZEKWL360AIe9lq1REipHQyTr1kbdhFVbDUlZF4uKEtkEoJHIwESIIHKRCCwZTO88hmr5pD8rM5CBLjKxCTW5qpFv7xTp5hhWZJnN+et15Ez/gO4xMPSfd75xRZCHV26wtagwTHTs7kjf0/aGzeJ+Fqw1/ntpoUl1e2trVtMf44Bg2BzHXvZ4Whz0jHHCj0x4xDP17xWmFd53m34mARIgARIgARIgASKInDsL5GituQ6EiABEigDAjatKnwClYVtIm6mXH0N/CNHo0DY3O5dCGgrbNzJybDXqRsUR41AKuJoLRFKzeNaQaE0Xy6zwrrichIgARJIRAJaidxatNBMzSqBt28isojZOYmHpXvMmfBKTu3A5k3BYUoBMJ8UTHJL+HxxzT3qtOJuaooPlqQAYdJll8NeSPqK/AdVD1YaCSQCAb054V8c/PzMOx+b/NZ0pKXnXWQe+zMypKjg/gLLnd16FFgWkIKggfUZBZbb01qZG//5V/gWLci/SJwBakme4VYFlnMBCZAACSQqAQqgiXpmOS8SiBMCppCCXGBHw9wXXYoc75sISLGFYll2NgLqnZLroRJxH/X6lPyEdinWYKsvHqV16xmB1DyvK+KprNMfkEbIjdgBF5IACZAACZBA2RGwyfeUa/CppvlXroDnuynBavHDR/C7qeyws2cSOD4BEUCzn3umwHbO3n3g+HOw4F/elZ6vv4B/wU95F5nHVd98t8Ay/+pVyHnx+QLLk2/4C+y9ehdYHmkcjp69kHLjzQW25QISIAESSFQCFEAT9cxyXiQQJwS8306G98uJsTtavx/Ytw8BaVi/DvKsoNlsEl6vIfa5XqO5HqTqSWo8SnWdCqVud8F9uYQESIAESIAEokTAcUpbpEgL7NsLW0pKxF4z//F/cDRvAdfwkRGrsEfciQtJgAQqnIAlnt3eu+9AzYAfXolgopEACZAACZSMAAXQkvHi1iRAAiRQkIDc4bfkYlNbIGNtwfW5S2zVqucJtxextJbkIq0t3qMutxSGqQqruqyXsHwaCZAACZAACZwIAc11Hcn8EiGhURLa9Aako1NnI4TqX5vczIum6U1A6+iRYJcnkOommmNiXyRQrgTkPeU686wCh7Q3a15gmS5w9ugJe6NG+dbleV/K700cPABJHgVI9FGkvm2NG+fbP/g00rb2Js0ibsuFJEACJJCoBCiAJuqZ5bxIIE4I2Js3h4YCxbLJz03A44Gz/0C5QAQ075IlHqHaAvvlrzb1EJXK00WZdVhy6UnDxg3HbKalldRP56gulcJMdg2tNx6lBb1K7XJBCRFLo32hqoemkQAJkECRBPJchxe5HVfGLAH/hg3BvNu5ldn9S3+GNvcll8E9+vSojtv1pxugORDVbC5XVPtmZyQQDwT0t1rS+RcVe6iuvv2LvS0kqqgkfZdk2+IPgluSAAmQQHwRoAAaX+eLoyWBhCPg6t0X2hLBrKNHEdi7RwTRoECqIYjmsQikGkKvQikkfKlIy8mRvKRbJS+ptMJM8r3ZpNKuiqThok0m3F68SY1XqQin6k2q+UtpJEACJHACBBzt2sP96uumBzu9+E6AZGzs6h41Gk7JD+id9h1806cFb8rJd4WzT7/YGCBHQQIkQAIkQAIkQAJlRIACaBmBZbckQAKVj4BNKsY7tGq85FYrzCzxJLVEJA0Jota+/cjesd08d2ceDXqWHjkMcZsprAtA8pJau3aZVmiFe/E6MMWZJC+pyUUqAmnIq1S9SM3jmlLYiXlJC+fMNSRAAiSQgATs8r2QdN4FcJ91Nnzz5sLasxt2+T7Ib4Ft2xDYtUPC5LuwmFJ+OHxOAiRAAiRAAiQQdwQogMbdKeOASYAE4pmACo62Ro0lx9NvOZoyDxyQCHsPakqVeTVLBc5cj1ETYq+PzfP9prCF8SqVHFAqhBZqmpc0Nzwf6zIiF2/SnatWheaKM4Ko5CMNe5Sqd6kRSkVATUkt9DBcQQIkQAIkEJ8ENCzdNWBgoYPXitS+H3+ATb6bXMNGwDVoCGyp/D4oFBhXkEApCViSksIWwcM+GEkkv/d8XlheaVmZQIMG8Eru+JRC8oiWcgjcjQRIgAQqBQEKoJXiNHOSJEAC8URAQ9dt9eoB0goLYte8apaIoL+F2+fmIjWiZ65QKqIp5AdzkXbkCALSsGlj4ZupaCvVRsPiaCjcPteTVJejWjXmJS2cINeQAAmQQFwRsA4fhm/uHDNmjTjwvP8uPJ98DNfAQXBfcRU/7+PqbHKwkQhYmrddhccIkTCB3RJls1fSGOlvKN1OxUdpzp69CmwfkPeHFhSzRKSEN3dbeewaOBjOLl0LHDrz7w8Eb2qb7XUfL+yt2yD1/r8V2Nb7zVfwTplcYPmRO+9BrQ4dCyznAhIgARIggaIJUAAtmg/XkgAJkEBMEtDE+hrirlVAkZZe6BjVWyCwR/KShjxIc71CzXNZpgWdIKH3RZqG7W/fBr+0Qk1FWy3cpOJorjCqzzXUUpeZVr0GbE5+7RTKkCtIgARIIFYIpKQg6eprjbATkCgCYx7JUS25rYtbhM8/60dzk073dZ5xFgshBSlW6v+N6Oj1SKiLFMaK4E0ckJRA/p07EMjOEUHRJxEx0kSkdPYbUFB4lO08IhAa0THXQ1LFRNepQ+Hs1qMA58z77jGvX3NjWEVNuZFsb3NSZOFxyqSIwqOjbTvzeyZv59ahg7LtpLyLzGOHiJqIIIBaBw+aG9jH7CDjjmjOyMXDbL4iIoAidsSFJEACJEACSoBXonwdkAAJkEACE9DwdYeGSRURKmXykspFbTgvabiIUx6v0kNSvf54eUklj5zmkis0L6lwtmne0Tyeo8eKpiKWiqBrS0pK4DPCqZFAfBHQi/vAr78GB92gIdCqVXxNgKMtFQG9WeXq1980f0YGvN9NNvlCXSNGRexPxar8N7j838+AFRJPpfgSWAk+IruyXKjRIiHBTz0U5dapKZKY/5j+LZth7dhhREcNt1ZR0RKh0jVkaEHhUURKz8TPg9votiomqvA4fAScPXrl7xpH77xNbsLuDW6Xu7ZQ4fG7b43oHuokJPOZPLTy2yGvGS9lKeSV3xztO+RfZJ5bmRI+ri2v6dgjWSHCo5lr/u0Le12rN2gEs1VJhZWdFXy/SCg75L1mq1s3wpaAQ25wWwMGyXtHttHjyLj8cgPcSubvpIjAuJAESIAEjkOAAuhxAHE1CZAACSQ6AZOXtGEj2KUVZuqBYXKKhjxJtcJ96LF6lepjzUta2MVEbseW5DvVBqwrPC9pFc1LKkKoeJBaNcRrNNez1Fa3nnlsPEwjeI4UNnYuJwESKD2BwJYt8L38ounAMXQ4BdDSo4zbPR0iejta/RmBSy6DXTz585uVlYXMu2+Ho2t3uEaMhKNps/ybVKrn+n0ZFh3Vs09FQsnvqPm2C9jmzfD++kvu9hpmLaKZbO8aPrLAzcDAtq3wfPZJMCzb9KsipRfu0afD2at3ga6P3nJj2AM3tNJ+0slIve/B0NPwX9+M6ccIj6EVzp69CwiglqTN8c2aGdok/NcRwdvRrNTfBfl/G+R/HuqlMDEx0vaFRZR4hHcEs8nvif9v7z4ApKjuB47/dq9xdAUUEMUGCDZQUbHEghG7qLHEHv3/Y6xYMUYT/Vvyt8cYOyi2JHZFiX8UVGwIEsVeUIyiIgiCSr06//d7dzPM7s7c7d3t3s3efJ8uN+XNzJvPzM3u/fYV23e6CSZqMD5hgolJ/VInIGntTWfPkTaPDdzb/CYIGfDZI7nOutLh/AvrA5T1+9b83boH7Fmk45VXBy4PWqjXNf3aVlSY2rELFwZlZxkCCCCAQCMC5ilNQgABBBBAoGEB7Zxf+wEVfTWQarVplxsQNT/9gzhpc3sNlIppRtlgWmH6JTUvMX8Y+lNKXQr948KUxd/E3vZR6gZL9af2SxowqIB/n0wjgAACCGQnEBT81C2rXnvFfAH2k1RPe9G+tJmwBvAabDWQ3SGblMupWG0KUxcUdGsxau26ZP0Ag/6daa3W2m/Ne4wJIPr7eSzZ74CMwGON+RKg8tGH6vJqIK4++Kh5S0bs5N+tnV551uniLDOtJnwpLPCYmPmGVLwyzZezbtI2+U5rDaE1GKvfnJmRV7slCEympmBG0rIHpbBgYlD+puQ1x0r0MIFf002Orelo3rs1oJjsu15QKaRo0CDb7L02abrVMcfRL2iTxiHRqVNG/mSfPlL+hz/aWpH+GpIJM7hjUOp42RVBiwOXFW+7negrm5Qw3UUUb7lVNlnJgwACCCDQxgIEQNv4AnB4BBBAoD0JJLWGhb423Cj0tLS2UK0OLuDrj3RN83sTNF2yVEQDoA0l/aNV+wozr9CkQdv6gGhdcLSuP9K6Ue/rprWGRnqzzdD9sQIBBBBAIEPA0S5SNChWX0uv5uOPRF8SULuuZs6nUqOD7mleU1PPDhxjpksPHm0Cjx1S9l0zb54dfKlucBkTuDM1I7WGZOlBo6Vk511S8urMyvPOyTrwWD39NdOs//mMfRTvbpp8pwUexfSlXfPO7Iy8ttVDxlKzQGsYpietBRqUwoKJQfnD8gYFKc2xtFWHY4Jz2mzaDT4m+vYNKoXYZuMacNQApR7HbKPTQcHEZJ++Uq7BRH9+05RbA4FBKWhwn6B8uqx46DaS3GqouT3qvvJMmvfx4pDz1vulaNBmYbtql8u1y6KaRx6Sjqbv9krTPL50733a5XlyUggggEC+BALeofN1KPaLAAIIIICAqQ1i/kgq6tdPRF8hSWvk1P6wWKoWmX5FdaCmH5dK0tQwsjVK3RqmZr7BGkbabN/sQ1+mQWJo0mZxNlBqgqW2eb3to7SuCb6d135JO6T+YR66sxiuqP7wg7oaURE695qaGnNrmL7vTKoxNY9qddAwcw2LNhscoVJSFATah0DZYYdL6S9HSZWpAVr14lT7zLZ9GprmwnW/hWvOs3rmjMDAY8neozICoGJqdNZ8ZJ4vaSm9dqW3uimBRw30BaWgwGNY3rDAo+lz29GuAjSAqME781ODhkHJMbVlS03f2GuaWWsNSROI7NwlI7vWmiy/6mqvL0ibT4Ob6QHb+i3LL/xDxj7CFmgNxmxrMWqAWPumJDUuoO9D1a9My8iY6LWOFA/ZPGO5vp9qX+rpqWS3PeoWmcBwrQnc6yeSKlMzOSNYb5YXmf0mzf7TU9XLL6UvkrByZGRkAQIIINBOBAiAtpMLyWkggAAC7UlAa55o31xun2k66nBJ2h+htl9SExj1j2jv1iq1NUrdfklD/kh1vepGZDXB1C//E94vacdOKc3tNWCaUas0oImee4z2/LPC9A+phlFNdfWITODdNJfsdPX1US0m5UKgoAUSXbvW1czc/0Cp/vcsey61660njumv0Ca3dmfac9w76aDntAb30pM269Y+NgNScqNNxDFdoyR0YBkNhprtk72D+3gsNv1V2j4hTXm0L0g3f6JL14w9J9frJx2vvbEuMFk/aI0X3MzILVJ+7gUBS0MWmRqMpQH9dwbl1ubgce9fNcgl0stMALTinvEZRSzeYcfAAKh+gVBT//vj38gLgPoXmi8Igvbd4fSzAgOgQXmLhm8fWA7/YZhGAAEE2pMAAdD2dDU5FwQQQCBGArZfUh1UImhgCZ+DNs/01xx1+yLVwKm7XFabvuMaSqa5Wa15ybffhOfSP6RN7VGvib02v0+vVWpqBdEvaTgha6InkDQ1tYtPOc0WLGzAkOiVmhK1lUDC1LguMcEdTVXHa1txAABAAElEQVQmqOnWxHafe9qvYrJXL9t8WrTZdH0NyUTA4ErJ9deXjjfdYgKa5s8VDZyaQKXuPyyVn3V22KqM5VobPNsa4bYp+LrrZuyDBQi0toAOwlR8653y/fffS5+F30nFHXUD1LV2OTgeAgggUKgCBEAL9cpRbgQQQACBrAS0ZlKReUn/DUPzOyYA6piBJLy+SN3gqOmPVGuV2kEmlmfRL6kZmbWmodFZtV9SbVK/1lprAqXa5F4Dp/UB04RpDmn7YQstbbRWlIz8pWi/rrlKVc9Prhup1zRZL9ljZLN2W+uY7g/qm8AnE8Zcm8DrPUBqsoAGppLbDbfbaX98JARaIlA0YKDoK5tkB8Exz0oSAgUrYN57Sn99TEbxw7pEKNn1F43+ftjPB+aLA+2GIHDfG/TPOJ4uCMwbUkM6cAcsRAABBNqBAAHQdnAROQUEEEAAgZYJaP+QCdO/WtjItLp3x/S9ZZvb24DoEm8QJ6+5vY5y/9OPoc0zbQm1X1ITaLXB1rmfhxZam2FqUFQDpXXB0R7mpwZO6/sp1WBpRPolLT34kNDzaM6KqpdesAFQrelSdtTRzdmFHUCjtr6ZrA6gQeCuWYxshAACCCDQAgH98q10n/2y3oMOApVt0kGuSvfpk232JpUj652SEQEEECgwAQKgBXbBKC4CCCCAQNsI2NpI65iBBcwrrBGm7ZfU9IdZFyg1NUo1KKp9kbo1SnUAJx3UKai/O99p6SAfdqCPr770LU2b7FAu3bt0lkoz2EGN9nvn1iqtD5zaAZwCBtJI2wuz7Uyg1nTTsPquO3J6Vm5tWjHdL1bqPzlKxaa2U+lee+dob+wGAQQQQAABBBBAAIFwAQKg4TasQQABBBBAoEkCtl9SbbJpm21uErqts3xZfXP7ugCpNrHXwKh/ECdprFn56lVSbF7OokXiDvSTcUBT+7GuJml9E3uvub3WJjW1SrWGqTa5p2lzBl2hLnBWV0itGdArXyl9VO+WHMfZfIuWbM62ERewX/5UVdpSOmYU9Ib674z4qVA8BBBAAAEEEGgHAgRA28FF5BQQQAABBApLIGFqZhZp7cyQvrr0bBwzwqutOao1SLXmqOmPtHZpfaDUrVVqaoo2WB9Pm+2bwRL0FTxusjmQ9o9Z3y+pbW5va5Bq83sNmmoTfBMo1SCpGYGYFH2BWnOtSQhEQaDqjlvF+WKuLUrJ7XeJdOwUhWJRBgQQQAABBBCIqQAB0JheeE4bAQQQQCDaAoky0y+pqTUVNliClv7LuXOlb8dyKVpmapTaIGldE/u6wGl9sFT7Ja2pCT9ZM1iQW/NUTLAiNGfnzvUDN5ngqOmP1Bu0yQRMbXN7DZaWdww/DmtaRSDRs0fgcUoOO0JKR+2TsW7l7y8wwfUfUpYnzYBh5Rf/yS6rfPUVqXrg3rr15lqLCb6np/I/XyPJnmZkb1+qMd03rL7qct+SusmSQw6T0n33r5tpYETvjA1ZgAACCCCAAAIIIIBACwQIgLYAj00RQAABBBBoUwETQEqYwFORCZSG9kuqAU4TBLVN7N2+SN1apabZvdv8XirrmqqGns/y5VJrXjLvq9AsooNJ2ZqjGiTVWqQ62r07XdcMX7p0saOyh++ENS0RCOvOIFFs7pWyssxdmxrAGUlrBdfnTfpGCdaayxpcT09aO9jN765LlATXGLZ96QaVw92QnwgggAACCCCAAAII5EGAAGgeUNklAggggAACURHQUWi1ibvoa6ONQ4vlrFjhBUNtDVI7YJM2va976YBOsnJF6PZ2xWrTbP+7+VJjXqFJ+yXVJvdac9RtYu81tzc1DE3AltR8gaS5xp3uuidzB8Y9KHW8+rpM86CgqNk4sfEm0vGSSzN3E9A9QrJ//+ByUOsz048lCCCAAAIIIIAAAnkXCP40nPfDcgAEEEAAAQQQiJJAolMnKTIvWX+D0GI5FRW2JmldrVF/c3udrn/9/HNmQM2/R+2XdPEi+6r1L2c6JwK2BmgTalg2pW9XO8hXlvtuajlycvLsBAEEEEAAAQQQQACBEAECoCEwLEYAAQQQQACBVAFt5pwwTaL9zaJTc5jYp+lv1PmxbnR7bXZvg6W2yb0O4uQGSk1t0ob6JU3fKfMIIFBwAkU77Sy1gzarK3dxScGVnwIjgAACCCCAQPsSIADavq4nZ4MAAggggECbCiS0X9IePUX0FZIc7ZfU1BStG92+LijqDuJU/cZ0kVrqhobQsRiBghEo2n1PSdZ3aZEoIQBaMBeOgiKAAAIIINBOBQiAttMLy2khgAACCCAQVQHbL2m3biL62nCjlGIuf+vfIqYvURICCCCAAAIIIIAAAgggkCuBZK52xH4QQAABBBBAAAEEEEAAAQQQQAABBBBAAIGoCVADNGpXhPIggAACCCCAAAIIINDKAjWffmK7pkg5bHGxFA/bJmWRztQu+l5qv/wyY3ly0CBJdjU1u31J+wWufme2aM1vf0r07CVFG6XWANf1NXM+Feenn/xZRYqSUrzNdqnLmEMAAQQQQAABBJogQAC0CVhkRQABBBBAAAEEEECgPQpUPHCv1H79deqpmb47S488OnWZmav5bI7UzHwjY3nxnntJsu96dnmtDoim/1VVSdVjj2TkTW6yqRSP2DljedULU8T5bn7qchOILT3qGG9Z6S/39qaZQCCqAtrfddUzE3NavJrqaumwfLlUdu+e0/0meq0jJSN2yuk+2RkCCCAQNQECoFG7IpQHAQQQQAABBBBAAIFWFqhdsiTziCZ4WfngfZnLQ5ZUvzg1ZE3m4tq5n0uleWWVTNDHX46SkXtJIklPXlnZkantBEwAtPLxR3N+/I5mj5U53mvR5lsQAM2xKbtDAIHoCfDJIXrXhBIhgAACCCCAAAIIINCqAoluua1R1qqF52AIIIAAAggggEAjAtQAbQSI1QgggAACCCCAAAIItHeBsiOPEieoFmgzT7ziX8+ILF5sty4xzdeTZaXN3FPmZtT+zDRhSQQFTL+3Zb87PWcFcyoqpHLCeLu/xLrrSukhv8rZvhM5blKfs4KxIwQQQCCHAgRAc4jJrhBAAAEEEIibwOo7bxPH9EeWs1RZ17DPWbZMVt1wbbN2q/2umf9tqk4mRIdeSfToIR1OPLlZ+2MjBOIgUDw0c7Cjlpx35auviOMGQHfbTZIdO7Vkd2yLQMEJ6MBfuexX01m5ck0AtHOXnO674HApMAIIINAMAQKgzUBjEwQQQAABBBCoE6j58IPMEZtzgWP6Hqx5790W76k+DiqJPn1avK+476D222+lauYMSZSX25fYnx3rpjt0oE/GuN8gnD8CCCCAAAIIIBBhAQKgEb44FA0BBBBAAAEEEIiKgPPpx1JhXqGprEwSHc3wHB3qAqQaKBUzn6iftwHT+vm64KnJl56fQGooLysQQAABBBBAAAEEmi9AALT5dmyJAAIIIIBA7AXKL7tCpKY2Ug7VNdXi1NbV/SwqLpJkwoz5WMxHnrxfJNM/nfZRJ7JU3Jq3zTqmBkE1eKqBUw2Y6rTWNq2f94KnafN1+euCr1JGjdRm2bMRAggggAACCCDQTgX4a6CdXlhOCwEEEEAAgdYQSK7dozUO06RjJKurpba2LiibNIHPZNIEQEktFkhsvIkUDx4izqqVIqtWmZ91rzXTdculpqZlx1q9Whzzyk0g1dRI1eCp91ozH7bcC7hq4FWDrKYfPxICCCCAAAIIIIBAYQsQAC3s60fpEUAAAQQQQACBVhFIbriRlB1xVKPHckzw2Vm+rMEgqRc8XW2CqGZgD523gVSd12mzLGeB1KXSwhqp9bVKvSCqztcFUmtNs/9yE3Cv7N27Psi6JsBaF0j19ZFKILXRe4cMCCCAAAIIIIBAvgQIgOZLlv0igAACCCCAAAIxFEiYGreJrt1E9NWCpIFUWb68rqapCYzaAKkbLK0PlNpAqgZL3cCpVzN1TVBVTICyRUn3rccPCaSakKdUNnYADX5qs/yO9cFUrVmqAVXtA1V/1s/bPlPr5+1ytwsAd712D0AgtTFt1iOAAAIIIIAAAhkCBEAzSFiAAAIIIIAAAggg0NYCGkiVrl1NMLVri4piA6krVtQ32Q9qvr8mWOrVTDXN/NdM1wdAq6qaXw7H9IpaH0htUf+oGvys7yPVX8N0TbN9X5+ptsZqSI1UHbCKQGrzrydbIoAAAggggEDBCRAALbhLRoERQAABBBBAAAEEshWwgdQuXSRhXi1JQYHUqmXLZOl330nPTp3qa6rWB1hX1jflr6+Z6u83VVoaSHVrubbkZLxAanYB09AAqwnGkhBAAAEEEEAAgUIQIABaCFeJMiKAAAIIIIAAAgi0qUBQILWmslIq11lXSvr3z7psNpC60q2RagZ70un6QGldP6hmECizbM3gUvXN/23gc00N1sgEUkOa8DuLvvdMKh9/TBIlJd68ndBasf6UPu+uS1nu28Y3abNmkc8Jy6M7SNmfb8Y3KdluH5bPt69SU8s4UVQkq0tK68/Ut9I3mVIw/35T8qSdQGg+30a+ybqtfQuy2t6XP+3w2ZU5ffu6ef3X/o6YnwnzX5V/DDJ/ufSY/uRfl7Jr34w/j39bnfatS71PfBl9efz5fTnqJrPJ589jt/KX07dHXz7XxbeWSQQQQACBJggQAG0CFlkRQAABBBBAAAEEEGiJgA2kdjY1Us2rJakukKpN9bNowq/BU+3HtL4PVTvQlBt0NUHcZicNzug+9dXATqqnPt/A2niucsPBLeyhtl3jNXRPtesT5+QQQAABBPIiQAA0L6zsFAEEEEAAAQQQQACB/AnUBVI7m0Bq5xYdZE0g1ddsvz5QWlcjtX65BlF1uQZS3Wb45qe4AdiWBFJbdAZsjAACCCCAAAIINC5AALRxI3IggAACCCCAAAIIINAuBXIaSLWBUa0RukpW3/43cebPt2alp50pyaD+Qv0DMfmn/dL+5f5pfx6dDlvnW97gwE++fNnsyx7ev42/PCnLfW24fZNLliyRUjMYVWcvgO1b6ZsMLUvGOfs28k2mbu9fkUaWRZlT92ULsOasU3btm/Hv17e4bkPfgvrJ2lpHampq7OqkGQitqNj356ove+b2vpW+SW1I7yV/WXShf1XKTMoKb/OUDez2vny+XClOKVlSZlIvQMoq34yvzPoFxMoxp/uPxDQCCCCAQBMEfO8oTdiKrAgggAACCCCAAAIIIIBAvYANpJrBoBLmZVOHcs+meMstJdmxfrm3NN4TtZ1MzV0TFC7q1i3eEOlnX1srtdV1HQPoPZX0B0DT88Ztvt4lbqfN+SKAAAK5EkjmakfsBwEEEEAAAQQQQAABBBBAAAEEEEAAAQQQiJoAAdCoXRHKgwACCCCAAAIIIIAAAggggAACCCCAAAI5EyAAmjNKdoQAAggggAACCCCAAAIIIIAAAggggAACURMgABq1K0J5EEAAAQQQQAABBBBAAAEEEEAAAQQQQCBnAgyClDNKdoQAAggggAACCLStgFNVJc6SH3JWCGfpUm9fOgJx7cIF3nxLJ3SwnETnLi3dDdsjgAACCCCAAAIIINCoAAHQRonIgAACCCCAAAIIFIZA7bx5suryP+WlsLUzpstK88pVKtn/QCk74qhc7Y79IIAAAggggAACCCAQKkAT+FAaViCAAAIIIIAAAggggAACCCCAAAIIIIBAoQtQA7TQryDlRwABBBBAAAEE6gW0WXnRsG1z6OFIrePY/SXMv4lE7r47T663Xg7Lya4QQACB6AnUfD0vd4Vavdrbl1NRIbncd6JDuSR79fL2zwQCCCDQHgUIgLbHq8o5IYAAAggggEAsBZK9e0v52efm7Nxra2ulurra7i+ZTEpxMR8dc4YbsR1VPj1Rar/JXbDGWbjQO8OKu8dJoqjIm2/pRNmpZ5hgvIbkSQhEV8Axz89Vl1yUlwI633yd030Xbb6FlI/NT1nzAsBOEUAAgWYI8Cm2GWhsggACCCCAAAIIIIBAexKo+fgjqfnog7ycUs2/Z+V0v2W/O12rI+d0n+wMAQQQQAABBNq3AAHQ9n19OTsEEEAAAQQQQAABBBBAAIHWFjBB+uIddszpUWtMrdLVpil8p44dc7rf5Pob5HR/7AwBBBCIogAB0CheFcqEAAIIIIAAAggggEArCpSddLI4q9b0MdjSQ2vXCY75T1OJ7TohdzU2E6Y7BhICURfQbho6nHZmTotZYfr+XGG6l+ixAQHLnMKyMwQQiIUAAdBYXGZOEgEEEEAAAQQQQACBcIFkr3XCVzZjTW1VlTj1A2glS0ros7MZhmyCAAIIIIAAArkT4OvT3FmyJwQQQAABBBBAAAEEEEAAAQQQQAABBBCImAAB0IhdEIqDAAIIIIAAAggggAACCCCAAAIIIIAAArkTIACaO0v2hAACCCCAAAIIIIAAAggggAACCCCAAAIREyAAGrELQnEQQAABBBBAAAEEEEAAAQQQQAABBBBAIHcCBEBzZ8meEEAAAQQQQAABBBBAAAEEEEAAAQQQQCBiAgRAI3ZBKA4CCCCAAAIIIIAAAggggAACCCCAAAII5E6AAGjuLNkTAggggAACCCCAAAIIIIAAAggggAACCERMgABoxC4IxUEAAQQQQAABBBBAAAEEEEAAAQQQQACB3AkQAM2dJXtCAAEEEEAAAQQQQAABBBBAAAEEEEAAgYgJEACN2AWhOAgggAACCCCAAAIIIIAAAggggAACCCCQO4Hi3O2qsPf00UcfySeffCJlZWWy0047yVprrVXYJ0TpEUAAAQQQQAABBBBAAAEEEEAAAQQQQEBiHwDVoOepp54q06ZN826HRCIhw4cPl8cff1z69evnLWcCAQQQQAABBBBAAAEEEEAAAQQQQAABBApLINYB0Hnz5snIkSNl/vz50r9/f9l///3FcRyZNGmSvPnmm7LLLrvIlClTZMCAAYV1VSktAggggAACCCCAAAIIIIAAAggggAACCFiBWPcBOmbMGBv81Nqes2fPlltvvVVuu+02ee+992wz+K+++krOPvtsbhUEEEAAAQQQQAABBBBAAAEEEEAAAQQQKFCB2AZAten7xIkT7WW76qqrUvr87N69u4wfP96umzx5snzxxRcFenkpNgIIIIAAAggggAACCCCAAAIIIIAAAvEWiG0A9LnnnrPN3fv27WubwaffBoMHD5ahQ4dKbW2tjBs3Ln018wgggAACCCCAAAIIIIAAAggggAACCCBQAAKxDYDOmDHDXp499thDkslgBu0fVNPMmTPtT/5BAAEEEEAAAQQQQAABBBBAAAEEEEAAgcISCI78FdY5NKu0n332md2uZ8+eodv36NHDrpszZ05oHlYggAACCCCAAAIIIIAAAggggAACCCCAQHQFYjsK/M8//2yvSkMB0LXXXtvm+emnn7K6ghdddJH8+OOPWeXt3bt3VvnIhAACCCCAAAIIIIAAAggggAACCCCAAALNF4htANQNarq1PIMI3QDoypUrg1ZnLLv//vvtqPIZKwIWHH/88dK/f39ZsGBBwNroLtI+Ud0U1nWAuz6OPx3HkcWLF4d2qxBHEz1nddGXpkQiYV92hn+sQHV1te1vuNCeB61x+XjmNK68aNEinjlpTK35zNHf35qamrQSBM9qvlWrVhXUe39rWgarRXupPqPUiOd35nXi+Z1p4l9SWVkpVVVV9pngXx73aZ45Dd8B+nulL545mU6t9cxxj5Pte39mSVmCAAJtJRDbAGiHDh0aNdc3YE35CPS5QaBOnTo1Wo6oZFAP90Gv5S8qKopK0SJTjtWrV0t5ebkUF8f2VyvwWrgf1nSl3jd6/5DWCGhARIMohfQ8WFP6/E3xzGncVp85HTt25HmcRtWazxz9jJDt5wTNp+8PhfS77v89bMq5pl2Sdjurz24NZBXSNW2ti6GfGd3P0rz3Z6qrT0lJif3cmLk2vkt45jR87fWZo4FznjmZTq31zHEDoNm+92eWlCUIINBWArGN0ujo7/PmzZMlS5aE2rvrunXrFprHv+KJJ56QiooK/6LQ6U8//dTWFu3SpUtonqit0A8k+oarSQNY+qGNlCqg94x+ICktLU1dEfM5/bDmfljQP/75wJB6Q7hfLBTS8yD1DPIzxzOncdcffvjBPnN4HqdateYzR59n2X6p4753FtLvuj671VOTnitf8KXeaxr81G6VCumapp5B/ub0M6MbANVnVLa/J/krUbT2rC3MysrKuHfSLgvPnDSQtFn9W3PZsmXcN2kuOttazxz3bxqeaQEXgUUIRFwg1gFQvTZukDPoOrnrsg2A7rDDDkG7CVymzaTnz58fuI6FCCCAAAIIIIAAAggggAACCCCAAAIIIJAbgdiOAq81QDVp32lhyV03aNCgsCwsRwABBBBAAAEEEEAAAQQQQAABBBBAAIEIC8Q2ADpkyBB7WaZOner1a5l+nSZPnmwX7bjjjumrmEcAAQQQQAABBBBAAAEEEEAAAQQQQACBAhCIbQD02GOPFW3a/t1338lLL72Ucalmz54tn3zyiV1+4IEHZqxnAQIIIIAAAggggAACCCCAAAIIIIAAAghEXyC2AVDtrP6UU06xV0h/fvnll97VWrBggRx//PF2ftSoUTJs2DBvHRMIIIAAAggggAACCCCAAAIIIIAAAgggUDgCsR0ESS/ROeecI0899ZTMmTNHhg4dKiNHjrQjm0+ZMsUOjqT9hN51112FczUpKQIIIIAAAggggAACCCCAAAIIIIAAAgikCMS2Bqgq9O7dW2bNmiW/+tWvZOXKlfLEE0/Iww8/bIOfBxxwgEybNk022GCDFDBmEEAAAQQQQAABBBBAAAEEEEAAAQQQQKBwBGJdA1QvU9euXeXRRx+VyspKee+992wgdODAgTY4WjiXkZIigAACCCCAAAIIIIAAAggggAACCCCAQJBA7AOgLkppaalst9127iw/EUAAAQQQQAABBBBAAAEEEEAAAQQQQKAdCBAAbcOLuHjxYjn//PPbsAQcOtcCtbW1kkzGumeJXJPGYn+O49jzTCQSsThfTjJ3AjxzcmfZ3D1pCxLtMzzb9NZbb9kWJ9nmJ1/0Bfg9jP41imIJee+P4lUpjDLxzCmM60QpEUAgegIEQNvommy++ebSuXPnNjp68w/rfljTPRCsSXWcOHGiLFq0yLqceOKJUlRUlJoh5nPuvcN9k3ojfPXVVzJ16lS7UAdj23bbbVMzxHyO+yb8BtB+q5csWWK/dDnppJPCM8Z0TWveO+utt15Wyrvuuqv8+OOPWeWNUqbWtIzSeTdWFg1CTJgwQdSnZ8+eMnr06MY2idV6977Rk+a9P/XS6xgE2vWWpr333lvWX3/91Awxn3PvHe6b1BtBv3B74IEH7DNHx7LQMStIawTc+0aXtMa9079//zUHZwoBBApCIGEeFHVVjwqiuBQSgegKaBcKWrNH06pVq6RDhw7RLSwli4zAk08+KYceeqgtzyWXXCJXXHFFZMpGQaItMGTIEPn444/th3wNxJAQQKB1BaqqqkS7UNK09dZbyzvvvNO6BeBoBSswduxYue6662z5J02aJPvvv3/BngsFbz2Bn376Sbp3724POGLECJk+fXrrHZwjIYAAAu1AgLa67eAicgoIIIAAAggggAACCCCAAAIIIIAAAgggECxAADTYhaUIIIAAAggggAACCCCAAAIIIIAAAggg0A4ECIC2g4vIKSCAAAIIIIAAAggggAACCCCAAAIIIIBAsAAB0GAXliKAAAIIIIAAAggggAACCCCAAAIIIIBAOxAgANoOLiKngAACCCCAAAIIIIAAAggggAACCCCAAALBAgRAg11YigACCCCAAAIIIIAAAggggAACCCCAAALtQIAAaDu4iJwCAggggAACCCCAAAIIIIAAAggggAACCAQLEAANdmEpAggggAACCCCAAAIIIIAAAggggAACCLQDAQKg7eAicgoIIIAAAggggAACCCCAAAIIIIAAAgggECxQHLyYpQgg0FSBQYMGSU1Njd0smeS7hab6xTV/9+7dZejQofb0+/TpE1cGzrsZAoMHD5aysjJJJBLN2JpNEECgpQL6u+c+v/UzAAmBbAX69u3r3TvdunXLdjPyxVygqKjIu28GDhwYcw1OHwEEEGi6QMIxqembsQUCCCCAAAIIIIAAAggggAACCCCAAAIIIBB9AaqpRf8aUUIEEEAAAQQQQAABBBBAAAEEEEAAAQQQaKYAAdBmwrEZAggggAACCCCAAAIIIIAAAggggAACCERfgABo9K8RJUQAAQQQQAABBBBAAAEEEEAAAQQQQACBZgoQAG0mHJshgAACCCCAAAIIIIAAAggggAACCCCAQPQFCIBG/xpRQgQQQAABBBBAAAEEEEAAAQQQQAABBBBopgAB0GbCsRkCCCCAAAIIIIAAAggggAACCCCAAAIIRF+g6DKTol9MSohA6wv89NNPMnPmTJk+fbo9eK9evSSRSLSoINXV1fLpp5/KG2+8Ie+8847ofNeuXaWkpKRF+2XjaAl89NFH8uqrr8oXX3whet+Ul5e3uIDz58+XGTNmyFtvvSWdO3eW7t27t3if7CBaAvl45qSf4dy5c+Wll14Sx3FknXXWSV/NPAKxF8jH7+HixYtl9uzZ8sorr8j3339v3/O7desWe+v2BpDr9/7Kykp599135eWXX5alS5fKuuuuK8XFxe2NLfbnk49nTjrqpEmT5P3335fNNtusxX/LpO+beQQQQKCgBMwfQSQEEEgTuOaaaxwTmHTML7P3Mn+sONdff31azuxnH330UWfjjTf29ufuW49z0003OSYYmv3OyBlJgY8//tjZfffdU66xCZo722+/vfP11183q8wLFixwTjjhBEf3494z+rNfv37Ovffe26x9slH0BPLxzEk/y+XLlzsDBw6099FFF12Uvpp5BGIvkOvfw++++845+eSTnWQymfL81mf4yJEjHX3PIBW+QD7e+/UzY//+/VPum9LSUmffffd1TEC98NE4AyuQ62dOEOu4ceO8+6iioiIoC8sQQACB2Agk9EzNBzESAgjUC/zxj3+UK6+80n5Dut9++8lWW21la248//zzUltbKyZwIH/+85+b5HX77bfLaaedZrfZeuutZY899pAOHTrYmqD6zb6m448/Xu677z47zT+FJzBv3jwZMWKEaE1N80eL7L///raWnX7rboKfdtmUKVNkwIABWZ/cypUrZeedd7a1hbXW569//WsxgU97Pz711FP2HjUfnuWCCy7Iep9kjJ5APp45QWd5yimnyF133WVXNec5FrRPliHQXgRy/Xu4bNky2WabbeTzzz+37/eHHHKIff5/++238uSTT8qSJUts64B///vfMmTIkPbCGLvzyMd7/z/+8Q855phjrOWOO+4oe+21l6xYsUIef/xx0eMNHjxYnnvuOVl//fVj592eTjjXz5wgG33+DB061N4/ut4EQMUE0oOysgwBBBCIh0BsQr2cKAJZCJgmat63pA888EDKFn//+98d0/TIrn/zzTdT1jU089lnnzkm2Gm3Gzt2rFNTU5OSffz48d4xzR9FKeuYKRyB0aNH2+s4fPhwx/xh6xXcNFtzdtppJ7vOBNS95dlMnHfeeXa7nj17OqY5fcomDz30kHffzJkzJ2UdM4UjkI9nTtDZP/300979Yj7dONQADVJiWVwF8vF7qDU/9XetT58+jun6JoXWNIN3hg0bZteb4ETKOmYKSyDX7/0LFy50TLc59t7QzwDmi3cPxATVne22286uO/roo73lTBSeQD6eOekKVVVVtgWSPofcFzVA05WYRwCBuAloDSUSAgjUC5gadvZDggasgtIRRxxh12uT5GyTNpvXDx7a9FQ/jAQlbdKkeUwt0KDVLIu4gDZ/c5uom5rCGaU1/YLZ66vNIE0fjBnrgxZooLx37952u1tuuSUoi/eH0F//+tfA9SyMvkA+njnpZ63dKJi+aO0XMZtuuqm9pwiApisxH2eBXP8eapc22m2Ovq/ff//9gbSmj3G7XvOkf8EVuAELIyeQj/f+W2+91d4XGjg3fYBmnLNpVWLX6xej6V+oZ2RmQWQFcv3MCTrRP/3pT/Ze2XLLLb1nDQHQICmWIYBAnAQYBd588iQhoALmF18mT55sMY477rhAFPONu13+8MMPi3Zank3SQWs0aVPmsM7rTR+RNo92UE4qPAFtiqb3T9++fcX065ZxAtpcTZsgaRcKpi+mjPVBC7S521lnnWWbvR900EFBWcT8gWSX68ALpMITyNczJ13ipJNOkkWLFol2l2D6IU5fzTwCsRbIx++hCYyJdmGiabfddgv03XbbbaWoqMiu470/kCjyC/Px3m++LJcxY8bI2WefHThApvu+rwNr6YBapMITyMczJ11BB1u96qqrbPdL1157bfpq5hFAAIHYChAAje2l58TTBUwzYjvKpi7X/paCkhvcWr16tR2ZMyhP+jLty2nVqlViBjpKX+XNf/XVV3aa/pw8koKa0NHZNWnfrqaWZ2DZ3XvH1PoJXJ++sEuXLra/Wb1/gu4LHR1W+47TtOeee6ZvznwBCOTrmeM/9dtuu02effZZ+0w788wz/auYRgABI5CP38MtttjC9rWnAaoNNtgg0Pmbb74RU4PPrgt6xgduxMJICeTjvV8/f+rnRdNlUuC5vv7663a5frFqWokE5mFhtAXy8czxn7EZ8FCOPfZY+8W8ji1gaqP7VzONAAIIxFog+C/1WJNw8nEVMH11eqdumhZ50/4JHYimrKzMLtIPMNkmHfDIjPYemF1rZumACJp22GGHwDwsjLaAe++E3Tda+h49etiTaMp9E3bWH374oRx55JFiRhi2f1yPGjUqLCvLIyzg3jdaxLB7p7nPHN3nJ598Iueff750795dJkyYYAfN0uUkBBBYI5Cv30PTLYqYrifWHChtyh2QrGPHjmKaqKatZbYQBNx7J+z5reeQq/d+DWqZvr/l97//vaX57//+70IgoowBAu59o6vC7p2WvPdr6yHTrYace+65oTXQA4rFIgQQQCAWAgRAY3GZOclsBH7++WebTZupN/Rt6VprrWXzZdsEvqFjazMYrZWl+9Jv8n/3u981lJ11ERVw752wD7Ja7LXXXtuWviX3jY4YuuGGG4rWLtJR4HfZZReZNWtWg/drRMkolhFw75t8PHNMf8N2FGGtfa61QPv164c5AggECOTz9zDgcHbR22+/LTfeeKOdvvjii0O7xwnbnuXREHDvnXy+92v3CForVAOppt9IW2tYv9A655xzooFAKZos4N43+Xjvf+KJJ+wXnvqlypVXXtnksrEBAggg0N4FCIC29yvM+WUt4AamNFClNTfCkhvI0j4aW5q0dpb2J6rpjjvu8IJkLd0v27eugHvvuDU9go7u3jduv3BBeRpbpk2Z3O4SNK92xfDiiy82thnrIyrg3jf5eOZceumlokGWo446yv7RHFECioVAmwvk8/cw6OQ+//xzMQMf2ue3GdE7tKlz0LYsi5aAe+/k871fv+R84YUXRLu90VRSUmK/+Jw/f360MChN1gLufZPr9369J377299KaWmpPPjgg16LtawLRkYEEEAgBgIEQGNwkTnF7AS0mXo2SWttanIHL8hmm/Q8OhiOfnvv1gAxIzXKwQcfnJ6N+QIRyObece+bsD5CszlV7Q9UA6Cvvfaa7d9J+wDVGiFXXHFFNpuTJ2IC2dw3WmT33sn2mfPqq6/aAY/WW289W/szYqdNcRCIlEC+fg+DTvK9996T3Xff3Q5eo32DPvroo9T+DIIqkGXZ3Dvu87u57/16v3zwwQe2r1qt+an9g2ut/p122km0H1lS4Qlkc9/oWbn3Tjbv/Zr3N7/5jfzwww/2M+FWW21VeDCUGAEEEGgFAQKgrYDMIQpDQEfw1rR06dIGC7xkyRK7vqFm8g3tQGvtHX744d6gSP/zP/8j+iIVroB777j3RtCZuOuae9/oPrXJu/7RvPPOO8sDDzwg5513nj3U5Zdfbvt7Cjouy6Ir4N43uXzmaM2S4447zv7hpH8su112RFeBkiHQtgL5+D0MOqOpU6fKrrvuKt9++61ssskmMm3aNNulSVBelhWGgHvvuO/vQaV21zX3vX/jjTeWzTffXAYMGCAnnniivPnmm7bbG/0yVGv6kwpPwL1vcvnef/PNN8vzzz8vv/jFL2zf34WnQokRQACB1hEobp3DcBQEoi/gfiDRvvOWLVtmv2UPKnVLPswuXrxYDjroIHnjjTdsrQ9t9n7yyScHHYZlBSTg3jvuvRFUdHddc/8ICtqnBs51tNjq6mo70vcZZ5wRlI1lERVw75tcPnO0Nrn+YTxw4EDR2mb68qcvv/zSzs6cOVNuuOEGO+0G0v35mEYgLgL5+D1Mt9PuS3TQGv1d33777WXSpEkNDpCUvj3z0RRw7x33/T2olO66XL33a3/Op556qlx99dUyceJEufvuu4MOy7IIC7j3Ta7e+3VATHdwLK35+Ze//CXl7P1dJ+lnRq1RqjWIR4wYkZKPGQQQQCAOAgRA43CVOcesBNwPJJpZR2bXZkbpSWtX6QcWTYMGDUpf3eC8jsioo3Vr/1+670ceeUT22WefBrdhZWEIuPeO3jdhyV3X1PtG/3hy+w9N33enTp1sDaK5c+fSFC4dpwDm3ftGi5qrZ47WLtM0Z86cBmuBaN+xbv+xBEAtGf/EVCAfv4d+Sq2h79bU065utCsTHfmdVPgC7r3jvr8HnZG7rinv/dpSSLtKCrtPtEaoJm3urHmzbVIdVD6Wtb6Ae9/okXPx3u/eB7q/W265RX+EpgsvvNCuu+yyywiAhiqxAgEE2rMAAdD2fHU5tyYJaCf26667rixcuFCee+45+w17+g4mT55sF5WVlcnQoUPTV4fOz5s3T/bYYw/Rn/rt/b/+9S+hf55QroJbMWTIEFtmbeJYU1MT2D+se+/suOOOWZ3flClTZPTo0bZ2p35A7tq1a8Z2+geSfvOvSZtUkgpLIB/PnJEjR0r37t1DIfQ+1CDp1ltvLToACwmBuAvk4/fQNdVa+hpo0HT22WfbWtfN7QvS7oR/IiWQj/d+HfFdv5zSQNX//u//Bp6v2/enBtIIfgYSRXphrp852tVNQ63J9O8arXWuSbtR0Bqgw4YNi7QRhUMAAQTyJmA6TSYhgEC9gKmpoSMcOaaPxUAT03zdrje1OALXBy00QSrHBL3sdv3793dME9SgbCwrYIGff/7ZMc3b7DU2gcuMMzGjcdt1em/pdDbJfKPvmD+U7Xbjxo0L3MTUIvb2O3v27MA8LIy2QD6eOQ2d8d57723vmYsuuqihbKxDIFYC+fg9fPbZZ73nswmCxsozLiebj/d+Eyi3943p+9MxtTszKM1o8I75Asvmacpn0YwdsaBNBfLxzAk7oenTp3vPooqKirBsLEcAAQRiIaADJZAQQKBewPTR6ZSXl9sPCvrhxJ/+9re/OYlEwq7TDxPp6Z577nHGjBnjpP+ho8ErDXzptg8++KDz0Ucfhb4+++yz9N0yXyACY8eOtddZ/2j5z3/+45Xa1NB0tthiC7vOdIHgLXcn5s+fb+8bvXdmzJjhLrY/jz76aLudqdHnpAc4X375Zadnz552veYjFaZAPp45DUkQAG1Ih3VxFWju72HY83vVqlWOqZVvn8/6heqHH34Y+r6vnwnMYChxpS/4827ue3/YZ0bTb7NjanXae8f0G+towNNNK1ascEwNPrvOtERyNC+pMAVy/cxpSIEAaEM6rEMAgbgJEACN2xXnfBsVuP76671Ap37Lrh9Ahw8fbj9waiDzkksuCdzHYYcdZvOYJu7eetMc2gtS6baNvfzbejthoiAENNBpBp6x11hrgx566KHOkUce6Zj+O+0y01TNMR3RZ5zL+++/790X48ePT1mvtUs222wzu764uNg54IADnNNOO80x3Sl496gGV3/88ceU7ZgpLIFcPnMaO3MCoI0JsT6uAs35PQx7fv/1r3/1nuuNve/r+vRnf1yvQSGed3Pf+4M+M7rnf9ddd3n3z6abbuqY5s2OftGpnxH1fjFNmJ0777zTzc7PAhXI5TOnIQICoA3psA4BBOImQB+g5pMECQG/gA4IYj5wigk0ybvvvmtfut7UthMdYfnMM8/0Z29wWgc+Mt/yNpiHle1DoHfv3jJr1izbD5OOzPrEE094J2YCl3LjjTfKBhts4C3LZkIHy3rzzTdF+5G7+eabvT6cdNvOnTvLBRdcYEf+LC0tzWZ35ImoQC6fORE9RYqFQOQFcvl7qM9tUjwE8vHeb754lwEDBsgZZ5whpvawHTzT1dxhhx3k9ttvpw9HF6SAf+bymVPADBQdAQQQaFWBhEZ8W/WIHAyBAhIwzdvENE+TPn362KCoDn5EQqAxAdNkTUzTNFm5cqWYWqGifyC1NJl+m+zI3npPaoB+o402EgbTaKlq9LbnmRO9a0KJ4ifA72H8rnkuzjgf7/0LFiywn0N1RHgddCloQMRclJ19tK0Az5y29efoCCAQHwECoPG51pwpAggggAACCCCAAAIIIIAAAggggAACsRNIxu6MOWEEEEAAAQQQQAABBBBAAAEEEEAAAQQQiI0AAdDYXGpOFAEEEEAAAQQQQAABBBBAAAEEEEAAgfgJEACN3zXnjBFAAAEEEEAAAQQQQAABBBBAAAEEEIiNAAHQ2FxqThQBBBBAAAEEEEAAAQQQQAABBBBAAIH4CRAAjd8154wRQAABBBBAAAEEEEAAAQQQQAABBBCIjQAB0Nhcak4UAQQQQAABBBBAAAEEEEAAAQQQQACB+AkQAI3fNeeMEUAAAQQQQAABBBBAAAEEEEAAAQQQiI0AAdDYXGpOFAEEEEAAAQQQQAABBBBAAAEEEEAAgfgJEACN3zXnjBFAAAEEEEAgTWDy5MnSu3dv+7rpppu8tSeddJK3/KKLLvKWN2Xi008/9fax9dZbS21tbVM2bzTvJptsYvc/YsSIRvOSAQEEEEAAAQQQQACBOAoQAI3jVeecEUAAAQQQQCBFoKKiQhYuXGhfK1as8NYdfPDB3vIJEyZITU2Nty7bifvvv9/bx6hRoySZzO3Hr++//97uf/HixdkWiXwIIIAAAggggAACCMRKILefwGNFx8kigAACCCCAQHsX2H///WXddde1p6kB0ilTpjTplLW25wMPPOBtc/LJJ3vTTCCAAAIIIIAAAggggEDrCBAAbR1njoIAAggggAACBShQXFwsJ5xwglfyBx980JvOZuLFF1+Ur7/+2mbdddddZdCgQdlsRh4EEEAAAQQQQAABBBDIoQAB0BxisisEEEAAAQQQaH8C2g+om5566inxN5F3l4f9vO+++7xV//Vf/+VNM4EAAggggAACCCCAAAKtJ0AAtPWsORICCCCAAAIIFKCA1trcZZddbMk1+KlB0GzSsmXL5IknnrBZu3fvLocffng2m5EHAQQQQAABBBBAAAEEcixQnOP9sTsEEEAAAQQQiLHA66+/7vV5+ac//cmOTn7vvffKyy+/LNOnT5eVK1eKjlp+0EEHySmnnCJdunRpVKuqqkruuecemTVrlrzzzjvy1Vdf2abkQ4cOlb322ktGjx7d6D50kCMdjOihhx6Szz77TIqKimxQc/fdd5cTTzyx0e21787XXnvN5vv73/8uxxxzTKPbPPbYY/Z8NePRRx8t5eXlodt89NFH8uSTT8onn3xiX1988YWss846MmDAAPs66qijZPjw4aHbh604++yzZfXq1XZfl19+eVg2effdd+X222+36w844ADRV1jSa6Dnpj91u7KyMtFroS+t5dq7d++wTVmOAAIIIIAAAggggECbCCQck9rkyBwUAQQQQAABBNqdwN13322DYHpib7/9tlxzzTXy8MMPB55nr169ZNKkSbL99tsHrteFH3/8sQ02zp49OzTPkUceaYN3a621VmCeOXPmyD777CP/+c9/AtdrsE8DjMcee6xdf+WVV8rFF1+ckldrfvbp00e0Vqf2C/rtt9/aoGJKprSZ3XbbTV555RW7VC2GDRuWlkPsqPLXX3+9XHrppaJB2rCkAdsxY8ZYTz2+P2kQefny5bLpppva4G626/z5Jk6c6AWSL7vsMlse/3qd1gGdrr76atH1GpQOSnpNx40bJwcffHDQapYhgAACCCCAAAIIINAmAqmfoNukCBwUAQQQQAABBNqjwHHHHScffvihdOvWzdb23HnnneWbb76RRx99VKZNmyaLFi2SkSNHyquvvmprD6YbaK3RfffdV1atWmVXbbfddjJq1CjZcMMN5YMPPpDJkyfLp59+agOsM2bMsLUR9Vj+pLVF9biLFy+2izVIqLVPN954Y9Ggqta61CCsG6j0b+uf7tSpkw2SanCvurraHvPMM8/0Z0mZ1mCrnpembbbZJjD4qes0ePv444/rpKy99to22Ktl7NChg63p+q9//cueV01Njdx44412X9nUPrU7zPE/Bx54oDz77LN2r1qb9de//rW9blrD9M0337RdA+g11Rq5WtZzzjknxyVgdwgggAACCCCAAAIINFNAa4CSEEAAAQQQQACBXAiMHz9eW5Z4r4022sgxzbtTdm2Cec7555/v5dlpp51S1uuMqWHobL755l6e6667ztHt/MkERh3TfN3LYwJu/tV22vS76a0/5JBDHFNTMiWPCVQ6W221lZdHy37FFVek5HFnZs6c6eUztVbdxYE/TS1JL+9tt90WmMc0d3cSiYTNt9lmmzlLlizJyGdqXTqXXHKJt69tt902I0/nzp3tehM4bdI6f2bTr6l3DC17evrnP//prd96660dU6s2PYtjAtaOabZv85mAsWNqyWbkYQECCCCAAAIIIIAAAm0hwCBIzQwcsxkCCCCAAAIINC6g/X8OHjw4JWMymZRrr71WTODRLte+QadOnZqS54477rC1R3WhjsJuAqai2/mT1pKcMGGCjBgxwi6+5ZZbbP+Zbh7tT1Nrm2rS/jS1706tyelPWptUa2BqE/PGkjbV32KLLWw2rfGofYkGJfOBzvY3qus6duxo+/8MynfzzTeL5tV00003SVATfhMgtc3RTZDT5tM+N91t7IJW+Ef7bR07dqw9ktb8fOSRR2y/pOmH/sUvfuH1/6pdBlx44YXpWZhHAAEEEEAAAQQQQKBNBFL/kmiTInBQBBBAAAEEEGiPAnvuuadoUCwoaWDP38/m008/nZLt1ltv9ea1T86G0rnnnmtXa7+U//jHP7ys2nzcTToYUNggRNrkXJuiZ5N0MCQ3aUA1KOlgSTqIkSYd+T29Wb67zemnn24HE7rhhhvkl7/8pbs446f2+alN9jVp8/vKysqMPPlc8Mwzz8jXX39tD6HdGgwcODD0cHvvvbeYmrt2vak12uplDS0YKxBAAAEEEEAAAQRiLUAANNaXn5NHAAEEEEAgfwLa12ZDaZdddvFWa3+fbtL+Lt0AomlCbwcfctcF/fQPouSvlan9jLpJByRqKDU06rl/Ox0oqbS01C4KC4Ded9993iY6KnpYGjJkiBx22GGiAdz02q3uNt99950N6rp9mOpyDYK2ZtJBpNyk/ak2ltzrodcxbOCpxvbBegQQQAABBBBAAAEEcinAIEi51GRfCCCAAAIIIOAJ9O/f35sOmtBR1TWYqDUaNdDnJh24yK3lOH/+fOnXr5+7qtGf/gCof5+N7aOx9e6Be/bsaUc416b1n3/+uZh+QWWHHXZwV4s2F9cm4ppMv57iD/J6mQImfvjhB3n99dftqPd6Dhp01AGevv/++4zcrd0E3m+qXRH84Q9/yCiTf8HPP//szeq2gwYN8uaZQAABBBBAAAEEEECgLQQIgLaFOsdEAAEEEEAgBgIbbLBBg2epzeC1b04dGV4DgG7SwKKbKioqxAym4842+nPu3LleHh2R3E0abG0orb/++g2tTlmnzeDdvkUffPDBlACojiq/bNkym9/fXD5lB76ZefPmyVVXXWX7DNXR1IOSOv7000/2FbQ+38v818Nvms1x/dcjm/zkQQABBBBAAAEEEEAgHwIEQPOhyj4RQAABBBBAwNaGbIzBbdrdvXt3L6t/oCJtTq39TmabSkpKvKxdunTxpjWAqLU3w1JTmpVrf50alNTg5cMPPyx/+ctfRPvp1OQ2f9earSeccELY4exyrd2qfaRqjVc36UBIW265pZiR1u0gUXr+OljUdtttJ2+99ZbNpoHjpqbGao02dP7+62FGiJcePXpkffhsmsxnvTMyIoAAAggggAACCCDQTAECoM2EYzMEEEAAAQQQaFhAA4QNJa1N6NZ67N27t5c1fZCdM844w1vXlAnd54cffmg30bI0FAD1ByEbO4b213niiSfK5ZdfLnoOzz//vOy33362puoLL7xgN9f+T3v16tXgrnTgJfe42267rdx1112yzTbbBG7jb1ZeW1sbmKehhTpAVENJA8RhSa/H1KlT7WoNyO67775hWVmOAAIIIIAAAggggEAkBRgEKZKXhUIhgAACCCBQ+AL+wXOCzuaDDz7wFg8fPtyb1sChWyP0/fffl8aCd9rv5nPPPWf7zFy1apW3H61F6Sb/sdxl/p/+Zt7+5WHTv/nNb8StifnYY4/ZbNos3g1ONjT4kWZesmSJ7fNTp7t27SqvvPJKaPBTa2f6+zNtqLam7s+f3Bqxfhf/enfaP1hRem1Rf0D67bffdjcJ/Tl79mzbN+rChQslfV+hG7ECAQQQQAABBBBAAIE8ChAAzSMuu0YAAQQQQCDOAnfeeac0FHi77rrrPJ5DDjnEm9aJHXfc0c7r9n/7299S1qXP6HH22WcfO+iQ1sx0k46w7qbrr78+NBinQbpbbrnFzZrVzw033FD22msvm/fpp5+2I7O7gVAd/EmbyTeUZs2a5ZVnxIgR0rFjx9Dsuv/ly5d763V09WyTBlc1aVcD/n5W/dtrQHXSpEn+RSnT7rXQhbfddpvXx2lKpvoZvV5aQ1S30Rq4H3/8cVA2liGAAAIIIIAAAggg0KoCBEBblZuDIYAAAgggEB+BBQsW2AF+gs544sSJ8n//93921aabbmoDmP5811xzjRQVFdlFl156qdeU3Z9Hp3WkdB1EyE1nnXWWOykaWBw2bJid15qkYYHU22+/XRqrIert1DfhDnKkgcV//vOfMn36dLtWa4dqM/mG0nrrreet/uSTT7xR772F9RM6Mnx6H6hutwHpeYPmhw4dahdrkPe8884LyiJaW/Wdd94JXKcLdZT7ww8/3K7XfkvPPfdcCQvCjh07VrTmpyYNEA8ZMsRO8w8CCCCAAAIIIIAAAm0p0PCn87YsGcdGAAEEEEAAgYIX0ODk8ccfL++9954NmmlTcx1I59BDD/XOTWsVlpWVefM6oQP/nHbaaXaZ1n7UQYC0Fudnn31ma07++OOPMmHCBNljjz28mo2/+tWvxD/ojjZRHzdunBdIHTNmjGh/otovqDZV18DjOeecI6effrrXnD2lEI3MjB49WtZee22bS/ejQUYNfJ500kmNbCkyePBgW0NSM2o/oEcccYRtxq+j3mvZtKn5jTfeaPsW1Sb+/uQOHOVfFjZ9yimneKt0gKZTTz3VHkebvKvfgQceaAdu6tu3r5cvaOKGG27waqmOHz9edtttN5k2bZpo36QaDNUA89FHH+3VpNUarX/+85+DdsUyBBBAAAEEEEAAAQRaXSBhPqw7rX5UDogAAggggAAC7VLg7rvvtjUK9eRGjRpl+7Z0m8HrSOn+/iu1f0ptvq41JoPSihUrbG1DHRzIn3SE9crKSv8iW9tQm3GnB1I10+OPPy7HHnusN+CSLvOXpby8XDTA5wZcr7zySrn44os1W6NJg6o333yzl0+bfz/7JNI/dQAABT5JREFU7LPefEMTU6ZMsUb+j2KdO3e2AVt3UCItp9a4XGeddeT888+3u1Oz3/72t96udbR7DRJrTVoNEPuT7vvggw+WZ555xr84ZVr7+NTauJtssoldrgFqrXWbnl588UV7rfyDW2mQWWvqpl9Xbbav3RKQEEAAAQQQQAABBBCIggA1QKNwFSgDAggggAAC7VBAaxe++uqrtjanBsr8QTI3OBoW/FSOTp062QCpjrK+5ZZbejU5/cFPDdrdc889NoAXFPzU/WhfoK+99pqtTanzmtyyDBgwwG6ro7g3J7nN4N1tGxv8yM2nP7Wf0Jdeeill8CMNZGrwU4O8WrtVa4JqdwBa29RNDz74oDvZ6E911+4GtL/Vnj17puTX/kE1OKo22m9pY2nPPfe0XQVordK11lrLZtcAq2upgVCt7as1bAl+NqbJegQQQAABBBBAAIHWFKAGaGtqcywEEEAAAQTauYC/BqgOLKTNyzVpP5lvvPGGraGpzb/79evXZAnt+1KbrWstRx0pfuONN7b7aay/Tf+BvvnmG7sPrZWqfVtqzcq2ThpE1FqVc+fOlaVLl9rBnAYNGmRrqea6bNrcXvv71ICndjPQFLv0smh/oNp3qtbU1WuhL62NSkIAAQQQQAABBBBAIGoCBECjdkUoDwIIIIAAAgUsEBYALeBTougIIIAAAggggAACCCBQ4AI0gS/wC0jxEUAAAQQQQAABBBBAAAEEEEAAAQQQQCBcgABouA1rEEAAAQQQQAABBBBAAAEEEEAAAQQQQKDABQiAFvgFpPgIIIAAAggggAACCCCAAAIIIIAAAgggEC5AADTchjUIIIAAAggggAACCCCAAAIIIIAAAgggUOACDIJU4BeQ4iOAAAIIIBAlAR3JfMaMGbZIw4cPl4EDB0apeJQFAQQQQAABBBBAAAEEYihAADSGF51TRgABBBBAAAEEEEAAAQQQQAABBBBAIC4CNIGPy5XmPBFAAAEEEEAAAQQQQAABBBBAAAEEEIihAAHQGF50ThkBBBBAAAEEEEAAAQQQQAABBBBAAIG4CBAAjcuV5jwRQAABBBBAAAEEEEAAAQQQQAABBBCIoQAB0BhedE4ZAQQQQAABBBBAAAEEEEAAAQQQQACBuAgQAI3LleY8EUAAAQQQQAABBBBAAAEEEEAAAQQQiKEAAdAYXnROGQEEEEAAAQQQQAABBBBAAAEEEEAAgbgIEACNy5XmPBFAAAEEEEAAAQQQQAABBBBAAAEEEIihAAHQGF50ThkBBBBAAAEEEEAAAQQQQAABBBBAAIG4CBAAjcuV5jwRQAABBBBAAAEEEEAAAQQQQAABBBCIoQAB0BhedE4ZAQQQQAABBBBAAAEEEEAAAQQQQACBuAgQAI3LleY8EUAAAQQQQAABBBBAAAEEEEAAAQQQiKEAAdAYXnROGQEEEEAAAQQQQAABBBBAAAEEEEAAgbgIEACNy5XmPBFAAAEEEEAAAQQQQAABBBBAAAEEEIihAAHQGF50ThkBBBBAAAEEEEAAAQQQQAABBBBAAIG4CBAAjcuV5jwRQAABBBBAAAEEEEAAAQQQQAABBBCIoQAB0BhedE4ZAQQQQAABBBBAAAEEEEAAAQQQQACBuAgQAI3LleY8EUAAAQQQQAABBBBAAAEEEEAAAQQQiKEAAdAYXnROGQEEEEAAAQQQQAABBBBAAAEEEEAAgbgIEACNy5XmPBFAAAEEEEAAAQQQQAABBBBAAAEEEIihAAHQGF50ThkBBBBAAAEEEEAAAQQQQAABBBBAAIG4CPw/m+sK7Hucpj4AAAAASUVORK5CYII="/>
          <p:cNvSpPr>
            <a:spLocks noChangeAspect="1" noChangeArrowheads="1"/>
          </p:cNvSpPr>
          <p:nvPr/>
        </p:nvSpPr>
        <p:spPr bwMode="auto">
          <a:xfrm>
            <a:off x="155575" y="-3070225"/>
            <a:ext cx="6400800" cy="6400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63" y="894839"/>
            <a:ext cx="8348837" cy="5963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201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23" y="781829"/>
            <a:ext cx="8532813" cy="6094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71956" y="228600"/>
            <a:ext cx="3954096" cy="584775"/>
          </a:xfrm>
          <a:prstGeom prst="rect">
            <a:avLst/>
          </a:prstGeom>
          <a:noFill/>
        </p:spPr>
        <p:txBody>
          <a:bodyPr wrap="none" rtlCol="0">
            <a:spAutoFit/>
          </a:bodyPr>
          <a:lstStyle/>
          <a:p>
            <a:r>
              <a:rPr lang="en-US" sz="3200" dirty="0" smtClean="0"/>
              <a:t>Attention * Awareness</a:t>
            </a:r>
            <a:endParaRPr lang="en-US" sz="3200" dirty="0"/>
          </a:p>
        </p:txBody>
      </p:sp>
    </p:spTree>
    <p:extLst>
      <p:ext uri="{BB962C8B-B14F-4D97-AF65-F5344CB8AC3E}">
        <p14:creationId xmlns:p14="http://schemas.microsoft.com/office/powerpoint/2010/main" val="215336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p:cNvSpPr/>
          <p:nvPr/>
        </p:nvSpPr>
        <p:spPr>
          <a:xfrm>
            <a:off x="6019800" y="665018"/>
            <a:ext cx="762000" cy="2774373"/>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162799" y="2209800"/>
            <a:ext cx="1275347" cy="119190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891463" y="3814011"/>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19806" y="4978316"/>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103776" y="3702525"/>
            <a:ext cx="934704" cy="523762"/>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19518320">
            <a:off x="3726087" y="5549314"/>
            <a:ext cx="3322390" cy="904034"/>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22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4.07407E-6 L -0.00157 1.17268 " pathEditMode="relative" rAng="0" ptsTypes="AA">
                                      <p:cBhvr>
                                        <p:cTn id="6" dur="1000" fill="hold"/>
                                        <p:tgtEl>
                                          <p:spTgt spid="6"/>
                                        </p:tgtEl>
                                        <p:attrNameLst>
                                          <p:attrName>ppt_x</p:attrName>
                                          <p:attrName>ppt_y</p:attrName>
                                        </p:attrNameLst>
                                      </p:cBhvr>
                                      <p:rCtr x="-87" y="58634"/>
                                    </p:animMotion>
                                  </p:childTnLst>
                                </p:cTn>
                              </p:par>
                              <p:par>
                                <p:cTn id="7" presetID="10" presetClass="exit" presetSubtype="0" fill="hold" nodeType="withEffect">
                                  <p:stCondLst>
                                    <p:cond delay="0"/>
                                  </p:stCondLst>
                                  <p:childTnLst>
                                    <p:animEffect transition="out" filter="fade">
                                      <p:cBhvr>
                                        <p:cTn id="8" dur="5000"/>
                                        <p:tgtEl>
                                          <p:spTgt spid="1026"/>
                                        </p:tgtEl>
                                      </p:cBhvr>
                                    </p:animEffect>
                                    <p:set>
                                      <p:cBhvr>
                                        <p:cTn id="9" dur="1" fill="hold">
                                          <p:stCondLst>
                                            <p:cond delay="4999"/>
                                          </p:stCondLst>
                                        </p:cTn>
                                        <p:tgtEl>
                                          <p:spTgt spid="1026"/>
                                        </p:tgtEl>
                                        <p:attrNameLst>
                                          <p:attrName>style.visibility</p:attrName>
                                        </p:attrNameLst>
                                      </p:cBhvr>
                                      <p:to>
                                        <p:strVal val="hidden"/>
                                      </p:to>
                                    </p:set>
                                  </p:childTnLst>
                                </p:cTn>
                              </p:par>
                              <p:par>
                                <p:cTn id="10" presetID="49" presetClass="path" presetSubtype="0" accel="50000" decel="50000" fill="hold" grpId="0" nodeType="withEffect">
                                  <p:stCondLst>
                                    <p:cond delay="100"/>
                                  </p:stCondLst>
                                  <p:childTnLst>
                                    <p:animMotion origin="layout" path="M 0 -4.21965E-6 L -1.4 0.85758 " pathEditMode="relative" rAng="0" ptsTypes="AA">
                                      <p:cBhvr>
                                        <p:cTn id="11" dur="1000" fill="hold"/>
                                        <p:tgtEl>
                                          <p:spTgt spid="8"/>
                                        </p:tgtEl>
                                        <p:attrNameLst>
                                          <p:attrName>ppt_x</p:attrName>
                                          <p:attrName>ppt_y</p:attrName>
                                        </p:attrNameLst>
                                      </p:cBhvr>
                                      <p:rCtr x="-70000" y="42867"/>
                                    </p:animMotion>
                                  </p:childTnLst>
                                </p:cTn>
                              </p:par>
                              <p:par>
                                <p:cTn id="12"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3" dur="1000" fill="hold"/>
                                        <p:tgtEl>
                                          <p:spTgt spid="4"/>
                                        </p:tgtEl>
                                        <p:attrNameLst>
                                          <p:attrName>ppt_x</p:attrName>
                                          <p:attrName>ppt_y</p:attrName>
                                        </p:attrNameLst>
                                      </p:cBhvr>
                                      <p:rCtr x="91667" y="3796"/>
                                    </p:animMotion>
                                  </p:childTnLst>
                                </p:cTn>
                              </p:par>
                              <p:par>
                                <p:cTn id="14" presetID="49" presetClass="path" presetSubtype="0" accel="50000" decel="50000" fill="hold" grpId="0" nodeType="withEffect">
                                  <p:stCondLst>
                                    <p:cond delay="400"/>
                                  </p:stCondLst>
                                  <p:childTnLst>
                                    <p:animMotion origin="layout" path="M 0 -2.22222E-6 L -0.33333 1.24445 " pathEditMode="relative" rAng="0" ptsTypes="AA">
                                      <p:cBhvr>
                                        <p:cTn id="15" dur="1000" fill="hold"/>
                                        <p:tgtEl>
                                          <p:spTgt spid="11"/>
                                        </p:tgtEl>
                                        <p:attrNameLst>
                                          <p:attrName>ppt_x</p:attrName>
                                          <p:attrName>ppt_y</p:attrName>
                                        </p:attrNameLst>
                                      </p:cBhvr>
                                      <p:rCtr x="-16667" y="62222"/>
                                    </p:animMotion>
                                  </p:childTnLst>
                                </p:cTn>
                              </p:par>
                              <p:par>
                                <p:cTn id="16" presetID="49" presetClass="path" presetSubtype="0" accel="50000" decel="50000" fill="hold" grpId="0" nodeType="withEffect">
                                  <p:stCondLst>
                                    <p:cond delay="600"/>
                                  </p:stCondLst>
                                  <p:childTnLst>
                                    <p:animMotion origin="layout" path="M -3.33333E-6 -3.33333E-6 L 0.8 1.10602 " pathEditMode="relative" rAng="0" ptsTypes="AA">
                                      <p:cBhvr>
                                        <p:cTn id="17" dur="1000" fill="hold"/>
                                        <p:tgtEl>
                                          <p:spTgt spid="12"/>
                                        </p:tgtEl>
                                        <p:attrNameLst>
                                          <p:attrName>ppt_x</p:attrName>
                                          <p:attrName>ppt_y</p:attrName>
                                        </p:attrNameLst>
                                      </p:cBhvr>
                                      <p:rCtr x="40000" y="55301"/>
                                    </p:animMotion>
                                  </p:childTnLst>
                                </p:cTn>
                              </p:par>
                              <p:par>
                                <p:cTn id="18" presetID="49" presetClass="path" presetSubtype="0" accel="50000" decel="50000" fill="hold" grpId="0" nodeType="withEffect">
                                  <p:stCondLst>
                                    <p:cond delay="600"/>
                                  </p:stCondLst>
                                  <p:childTnLst>
                                    <p:animMotion origin="layout" path="M -3.33333E-6 1.11111E-6 L 0.65834 -1.15556 " pathEditMode="relative" rAng="0" ptsTypes="AA">
                                      <p:cBhvr>
                                        <p:cTn id="19" dur="1000" fill="hold"/>
                                        <p:tgtEl>
                                          <p:spTgt spid="13"/>
                                        </p:tgtEl>
                                        <p:attrNameLst>
                                          <p:attrName>ppt_x</p:attrName>
                                          <p:attrName>ppt_y</p:attrName>
                                        </p:attrNameLst>
                                      </p:cBhvr>
                                      <p:rCtr x="32917" y="-57778"/>
                                    </p:animMotion>
                                  </p:childTnLst>
                                </p:cTn>
                              </p:par>
                              <p:par>
                                <p:cTn id="20" presetID="49" presetClass="path" presetSubtype="0" accel="50000" decel="50000" fill="hold" grpId="0" nodeType="withEffect">
                                  <p:stCondLst>
                                    <p:cond delay="800"/>
                                  </p:stCondLst>
                                  <p:childTnLst>
                                    <p:animMotion origin="layout" path="M -3.33333E-6 1.11111E-6 L 0.65834 -1.15556 " pathEditMode="relative" rAng="0" ptsTypes="AA">
                                      <p:cBhvr>
                                        <p:cTn id="21" dur="1000" fill="hold"/>
                                        <p:tgtEl>
                                          <p:spTgt spid="14"/>
                                        </p:tgtEl>
                                        <p:attrNameLst>
                                          <p:attrName>ppt_x</p:attrName>
                                          <p:attrName>ppt_y</p:attrName>
                                        </p:attrNameLst>
                                      </p:cBhvr>
                                      <p:rCtr x="32917" y="-57778"/>
                                    </p:animMotion>
                                  </p:childTnLst>
                                </p:cTn>
                              </p:par>
                              <p:par>
                                <p:cTn id="22" presetID="42" presetClass="path" presetSubtype="0" accel="50000" decel="50000" fill="hold" grpId="0" nodeType="withEffect">
                                  <p:stCondLst>
                                    <p:cond delay="1100"/>
                                  </p:stCondLst>
                                  <p:childTnLst>
                                    <p:animMotion origin="layout" path="M 4.16667E-6 4.07407E-6 L -0.00157 1.17268 " pathEditMode="relative" rAng="0" ptsTypes="AA">
                                      <p:cBhvr>
                                        <p:cTn id="23" dur="1000" fill="hold"/>
                                        <p:tgtEl>
                                          <p:spTgt spid="29"/>
                                        </p:tgtEl>
                                        <p:attrNameLst>
                                          <p:attrName>ppt_x</p:attrName>
                                          <p:attrName>ppt_y</p:attrName>
                                        </p:attrNameLst>
                                      </p:cBhvr>
                                      <p:rCtr x="-87" y="58634"/>
                                    </p:animMotion>
                                  </p:childTnLst>
                                </p:cTn>
                              </p:par>
                              <p:par>
                                <p:cTn id="24" presetID="49" presetClass="path" presetSubtype="0" accel="50000" decel="50000" fill="hold" grpId="0" nodeType="withEffect">
                                  <p:stCondLst>
                                    <p:cond delay="1200"/>
                                  </p:stCondLst>
                                  <p:childTnLst>
                                    <p:animMotion origin="layout" path="M -0.04167 0.06667 L -0.03333 -1.14444 " pathEditMode="relative" rAng="0" ptsTypes="AA">
                                      <p:cBhvr>
                                        <p:cTn id="25" dur="1000" fill="hold"/>
                                        <p:tgtEl>
                                          <p:spTgt spid="15"/>
                                        </p:tgtEl>
                                        <p:attrNameLst>
                                          <p:attrName>ppt_x</p:attrName>
                                          <p:attrName>ppt_y</p:attrName>
                                        </p:attrNameLst>
                                      </p:cBhvr>
                                      <p:rCtr x="417" y="-60556"/>
                                    </p:animMotion>
                                  </p:childTnLst>
                                </p:cTn>
                              </p:par>
                              <p:par>
                                <p:cTn id="26"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7" dur="1000" fill="hold"/>
                                        <p:tgtEl>
                                          <p:spTgt spid="30"/>
                                        </p:tgtEl>
                                        <p:attrNameLst>
                                          <p:attrName>ppt_x</p:attrName>
                                          <p:attrName>ppt_y</p:attrName>
                                        </p:attrNameLst>
                                      </p:cBhvr>
                                      <p:rCtr x="91667" y="3796"/>
                                    </p:animMotion>
                                  </p:childTnLst>
                                </p:cTn>
                              </p:par>
                              <p:par>
                                <p:cTn id="28" presetID="49" presetClass="path" presetSubtype="0" accel="50000" decel="50000" fill="hold" grpId="0" nodeType="withEffect">
                                  <p:stCondLst>
                                    <p:cond delay="1600"/>
                                  </p:stCondLst>
                                  <p:childTnLst>
                                    <p:animMotion origin="layout" path="M -3.33333E-6 -3.33333E-6 L 0.175 1.2 " pathEditMode="relative" rAng="0" ptsTypes="AA">
                                      <p:cBhvr>
                                        <p:cTn id="29" dur="1000" fill="hold"/>
                                        <p:tgtEl>
                                          <p:spTgt spid="16"/>
                                        </p:tgtEl>
                                        <p:attrNameLst>
                                          <p:attrName>ppt_x</p:attrName>
                                          <p:attrName>ppt_y</p:attrName>
                                        </p:attrNameLst>
                                      </p:cBhvr>
                                      <p:rCtr x="8750" y="60000"/>
                                    </p:animMotion>
                                  </p:childTnLst>
                                </p:cTn>
                              </p:par>
                              <p:par>
                                <p:cTn id="30" presetID="49" presetClass="path" presetSubtype="0" accel="50000" decel="50000" fill="hold" grpId="0" nodeType="withEffect">
                                  <p:stCondLst>
                                    <p:cond delay="1800"/>
                                  </p:stCondLst>
                                  <p:childTnLst>
                                    <p:animMotion origin="layout" path="M -0.0401 -0.04444 L -1.0901 -1.27777 " pathEditMode="relative" rAng="0" ptsTypes="AA">
                                      <p:cBhvr>
                                        <p:cTn id="31" dur="1000" fill="hold"/>
                                        <p:tgtEl>
                                          <p:spTgt spid="22"/>
                                        </p:tgtEl>
                                        <p:attrNameLst>
                                          <p:attrName>ppt_x</p:attrName>
                                          <p:attrName>ppt_y</p:attrName>
                                        </p:attrNameLst>
                                      </p:cBhvr>
                                      <p:rCtr x="-52500" y="-61667"/>
                                    </p:animMotion>
                                  </p:childTnLst>
                                </p:cTn>
                              </p:par>
                              <p:par>
                                <p:cTn id="32" presetID="49" presetClass="path" presetSubtype="0" accel="50000" decel="50000" fill="hold" grpId="0" nodeType="withEffect">
                                  <p:stCondLst>
                                    <p:cond delay="2000"/>
                                  </p:stCondLst>
                                  <p:childTnLst>
                                    <p:animMotion origin="layout" path="M 0.56441 -0.04444 L 1.22274 -1.2 " pathEditMode="relative" rAng="0" ptsTypes="AA">
                                      <p:cBhvr>
                                        <p:cTn id="33" dur="1000" fill="hold"/>
                                        <p:tgtEl>
                                          <p:spTgt spid="31"/>
                                        </p:tgtEl>
                                        <p:attrNameLst>
                                          <p:attrName>ppt_x</p:attrName>
                                          <p:attrName>ppt_y</p:attrName>
                                        </p:attrNameLst>
                                      </p:cBhvr>
                                      <p:rCtr x="32917" y="-57778"/>
                                    </p:animMotion>
                                  </p:childTnLst>
                                </p:cTn>
                              </p:par>
                              <p:par>
                                <p:cTn id="34" presetID="49" presetClass="path" presetSubtype="0" accel="50000" decel="50000" fill="hold" grpId="0" nodeType="withEffect">
                                  <p:stCondLst>
                                    <p:cond delay="2200"/>
                                  </p:stCondLst>
                                  <p:childTnLst>
                                    <p:animMotion origin="layout" path="M -3.33333E-6 1.11111E-6 L 0.65834 -1.15556 " pathEditMode="relative" rAng="0" ptsTypes="AA">
                                      <p:cBhvr>
                                        <p:cTn id="35" dur="1000" fill="hold"/>
                                        <p:tgtEl>
                                          <p:spTgt spid="21"/>
                                        </p:tgtEl>
                                        <p:attrNameLst>
                                          <p:attrName>ppt_x</p:attrName>
                                          <p:attrName>ppt_y</p:attrName>
                                        </p:attrNameLst>
                                      </p:cBhvr>
                                      <p:rCtr x="32917" y="-57778"/>
                                    </p:animMotion>
                                  </p:childTnLst>
                                </p:cTn>
                              </p:par>
                              <p:par>
                                <p:cTn id="36" presetID="49" presetClass="path" presetSubtype="0" accel="50000" decel="50000" fill="hold" grpId="0" nodeType="withEffect">
                                  <p:stCondLst>
                                    <p:cond delay="2600"/>
                                  </p:stCondLst>
                                  <p:childTnLst>
                                    <p:animMotion origin="layout" path="M 0 -4.21965E-6 L -1.4 0.85758 " pathEditMode="relative" rAng="0" ptsTypes="AA">
                                      <p:cBhvr>
                                        <p:cTn id="37" dur="1000" fill="hold"/>
                                        <p:tgtEl>
                                          <p:spTgt spid="32"/>
                                        </p:tgtEl>
                                        <p:attrNameLst>
                                          <p:attrName>ppt_x</p:attrName>
                                          <p:attrName>ppt_y</p:attrName>
                                        </p:attrNameLst>
                                      </p:cBhvr>
                                      <p:rCtr x="-70000" y="42867"/>
                                    </p:animMotion>
                                  </p:childTnLst>
                                </p:cTn>
                              </p:par>
                              <p:par>
                                <p:cTn id="38" presetID="49" presetClass="path" presetSubtype="0" accel="50000" decel="50000" fill="hold" grpId="0" nodeType="withEffect">
                                  <p:stCondLst>
                                    <p:cond delay="2800"/>
                                  </p:stCondLst>
                                  <p:childTnLst>
                                    <p:animMotion origin="layout" path="M 3.33333E-6 3.33333E-6 L -1.49167 0.11111 " pathEditMode="relative" rAng="0" ptsTypes="AA">
                                      <p:cBhvr>
                                        <p:cTn id="39" dur="1000" fill="hold"/>
                                        <p:tgtEl>
                                          <p:spTgt spid="17"/>
                                        </p:tgtEl>
                                        <p:attrNameLst>
                                          <p:attrName>ppt_x</p:attrName>
                                          <p:attrName>ppt_y</p:attrName>
                                        </p:attrNameLst>
                                      </p:cBhvr>
                                      <p:rCtr x="-74583" y="5556"/>
                                    </p:animMotion>
                                  </p:childTnLst>
                                </p:cTn>
                              </p:par>
                              <p:par>
                                <p:cTn id="40" presetID="37" presetClass="path" presetSubtype="0" accel="50000" decel="50000" fill="hold" grpId="0" nodeType="withEffect">
                                  <p:stCondLst>
                                    <p:cond delay="3400"/>
                                  </p:stCondLst>
                                  <p:childTnLst>
                                    <p:animMotion origin="layout" path="M -5.55112E-17 -0.27777 L 0.47344 -0.03379 C 0.57257 0.02153 0.72118 0.05394 0.87569 0.05394 C 1.05243 0.05394 1.19358 0.02153 1.29271 -0.03379 L 1.76667 -0.27777 " pathEditMode="relative" rAng="0" ptsTypes="FffFF">
                                      <p:cBhvr>
                                        <p:cTn id="41" dur="1000" fill="hold"/>
                                        <p:tgtEl>
                                          <p:spTgt spid="19"/>
                                        </p:tgtEl>
                                        <p:attrNameLst>
                                          <p:attrName>ppt_x</p:attrName>
                                          <p:attrName>ppt_y</p:attrName>
                                        </p:attrNameLst>
                                      </p:cBhvr>
                                      <p:rCtr x="88333" y="16574"/>
                                    </p:animMotion>
                                  </p:childTnLst>
                                </p:cTn>
                              </p:par>
                              <p:par>
                                <p:cTn id="42" presetID="49" presetClass="path" presetSubtype="0" accel="50000" decel="50000" fill="hold" grpId="0" nodeType="withEffect">
                                  <p:stCondLst>
                                    <p:cond delay="3700"/>
                                  </p:stCondLst>
                                  <p:childTnLst>
                                    <p:animMotion origin="layout" path="M 0 -4.21965E-6 L -1.4 0.85758 " pathEditMode="relative" rAng="0" ptsTypes="AA">
                                      <p:cBhvr>
                                        <p:cTn id="43" dur="1000" fill="hold"/>
                                        <p:tgtEl>
                                          <p:spTgt spid="33"/>
                                        </p:tgtEl>
                                        <p:attrNameLst>
                                          <p:attrName>ppt_x</p:attrName>
                                          <p:attrName>ppt_y</p:attrName>
                                        </p:attrNameLst>
                                      </p:cBhvr>
                                      <p:rCtr x="-70000" y="42867"/>
                                    </p:animMotion>
                                  </p:childTnLst>
                                </p:cTn>
                              </p:par>
                              <p:par>
                                <p:cTn id="44" presetID="49" presetClass="path" presetSubtype="0" accel="50000" decel="50000" fill="hold" grpId="0" nodeType="withEffect">
                                  <p:stCondLst>
                                    <p:cond delay="3700"/>
                                  </p:stCondLst>
                                  <p:childTnLst>
                                    <p:animMotion origin="layout" path="M 0.025 -0.2 L -1.46666 -0.08889 " pathEditMode="relative" rAng="0" ptsTypes="AA">
                                      <p:cBhvr>
                                        <p:cTn id="45" dur="1000" fill="hold"/>
                                        <p:tgtEl>
                                          <p:spTgt spid="18"/>
                                        </p:tgtEl>
                                        <p:attrNameLst>
                                          <p:attrName>ppt_x</p:attrName>
                                          <p:attrName>ppt_y</p:attrName>
                                        </p:attrNameLst>
                                      </p:cBhvr>
                                      <p:rCtr x="-74583" y="5556"/>
                                    </p:animMotion>
                                  </p:childTnLst>
                                </p:cTn>
                              </p:par>
                              <p:par>
                                <p:cTn id="46" presetID="49" presetClass="path" presetSubtype="0" accel="50000" decel="50000" fill="hold" grpId="0" nodeType="withEffect">
                                  <p:stCondLst>
                                    <p:cond delay="3900"/>
                                  </p:stCondLst>
                                  <p:childTnLst>
                                    <p:animMotion origin="layout" path="M 0 -1.11111E-6 L -0.33333 1.24445 " pathEditMode="relative" rAng="0" ptsTypes="AA">
                                      <p:cBhvr>
                                        <p:cTn id="47" dur="1000" fill="hold"/>
                                        <p:tgtEl>
                                          <p:spTgt spid="27"/>
                                        </p:tgtEl>
                                        <p:attrNameLst>
                                          <p:attrName>ppt_x</p:attrName>
                                          <p:attrName>ppt_y</p:attrName>
                                        </p:attrNameLst>
                                      </p:cBhvr>
                                      <p:rCtr x="-16667" y="62222"/>
                                    </p:animMotion>
                                  </p:childTnLst>
                                </p:cTn>
                              </p:par>
                              <p:par>
                                <p:cTn id="48" presetID="49" presetClass="path" presetSubtype="0" accel="50000" decel="50000" fill="hold" grpId="0" nodeType="withEffect">
                                  <p:stCondLst>
                                    <p:cond delay="4100"/>
                                  </p:stCondLst>
                                  <p:childTnLst>
                                    <p:animMotion origin="layout" path="M -3.33333E-6 -3.33333E-6 L 0.175 1.2 " pathEditMode="relative" rAng="0" ptsTypes="AA">
                                      <p:cBhvr>
                                        <p:cTn id="49" dur="1000" fill="hold"/>
                                        <p:tgtEl>
                                          <p:spTgt spid="28"/>
                                        </p:tgtEl>
                                        <p:attrNameLst>
                                          <p:attrName>ppt_x</p:attrName>
                                          <p:attrName>ppt_y</p:attrName>
                                        </p:attrNameLst>
                                      </p:cBhvr>
                                      <p:rCtr x="8750" y="6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7" grpId="0" animBg="1"/>
      <p:bldP spid="28" grpId="0" animBg="1"/>
      <p:bldP spid="29" grpId="0" animBg="1"/>
      <p:bldP spid="30" grpId="0" animBg="1"/>
      <p:bldP spid="31" grpId="0" animBg="1"/>
      <p:bldP spid="32"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2848857" cy="584775"/>
          </a:xfrm>
          <a:prstGeom prst="rect">
            <a:avLst/>
          </a:prstGeom>
          <a:noFill/>
        </p:spPr>
        <p:txBody>
          <a:bodyPr wrap="none" rtlCol="0">
            <a:spAutoFit/>
          </a:bodyPr>
          <a:lstStyle/>
          <a:p>
            <a:r>
              <a:rPr lang="en-US" sz="3200" dirty="0" smtClean="0"/>
              <a:t>Dual Task Issues</a:t>
            </a:r>
            <a:endParaRPr lang="en-US" sz="3200" dirty="0"/>
          </a:p>
        </p:txBody>
      </p:sp>
      <p:sp>
        <p:nvSpPr>
          <p:cNvPr id="5" name="TextBox 4"/>
          <p:cNvSpPr txBox="1"/>
          <p:nvPr/>
        </p:nvSpPr>
        <p:spPr>
          <a:xfrm>
            <a:off x="762000" y="1284744"/>
            <a:ext cx="7848600" cy="3416320"/>
          </a:xfrm>
          <a:prstGeom prst="rect">
            <a:avLst/>
          </a:prstGeom>
          <a:noFill/>
        </p:spPr>
        <p:txBody>
          <a:bodyPr wrap="square" rtlCol="0">
            <a:spAutoFit/>
          </a:bodyPr>
          <a:lstStyle/>
          <a:p>
            <a:r>
              <a:rPr lang="en-US" sz="2400" dirty="0" smtClean="0"/>
              <a:t>Difficulty: Previous Slides contain &gt;10,000 trials (7s per trial)</a:t>
            </a:r>
          </a:p>
          <a:p>
            <a:endParaRPr lang="en-US" sz="2400" dirty="0" smtClean="0"/>
          </a:p>
          <a:p>
            <a:r>
              <a:rPr lang="en-US" sz="2400" dirty="0" smtClean="0"/>
              <a:t>Cross-task Comparisons </a:t>
            </a:r>
            <a:r>
              <a:rPr lang="en-US" sz="2400" dirty="0" smtClean="0"/>
              <a:t>(</a:t>
            </a:r>
            <a:r>
              <a:rPr lang="en-US" sz="2400" dirty="0" smtClean="0"/>
              <a:t>noise threshold vs. contrast threshold?)</a:t>
            </a:r>
          </a:p>
          <a:p>
            <a:endParaRPr lang="en-US" sz="2400" dirty="0"/>
          </a:p>
          <a:p>
            <a:r>
              <a:rPr lang="en-US" sz="2400" dirty="0" smtClean="0"/>
              <a:t>Cross-task interference: Hard to control which task is the ‘main task’ and which task has deteriorating performance.</a:t>
            </a:r>
          </a:p>
          <a:p>
            <a:endParaRPr lang="en-US" sz="2400" dirty="0" smtClean="0"/>
          </a:p>
          <a:p>
            <a:r>
              <a:rPr lang="en-US" sz="2400" dirty="0" smtClean="0"/>
              <a:t>Bottom-up </a:t>
            </a:r>
            <a:r>
              <a:rPr lang="en-US" sz="2400" dirty="0" smtClean="0"/>
              <a:t>vs. top-down attentional </a:t>
            </a:r>
            <a:r>
              <a:rPr lang="en-US" sz="2400" dirty="0" smtClean="0"/>
              <a:t>effects</a:t>
            </a:r>
            <a:endParaRPr lang="en-US" sz="2400" dirty="0" smtClean="0"/>
          </a:p>
        </p:txBody>
      </p:sp>
    </p:spTree>
    <p:extLst>
      <p:ext uri="{BB962C8B-B14F-4D97-AF65-F5344CB8AC3E}">
        <p14:creationId xmlns:p14="http://schemas.microsoft.com/office/powerpoint/2010/main" val="1211388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pic>
        <p:nvPicPr>
          <p:cNvPr id="12" name="Picture 5" descr="C:\Users\Dan\proj\att_awe\images\built\con050noi008_img.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914318" y="3657598"/>
            <a:ext cx="1533525" cy="1838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71956" y="228600"/>
            <a:ext cx="7617022" cy="584775"/>
          </a:xfrm>
          <a:prstGeom prst="rect">
            <a:avLst/>
          </a:prstGeom>
          <a:noFill/>
        </p:spPr>
        <p:txBody>
          <a:bodyPr wrap="none" rtlCol="0">
            <a:spAutoFit/>
          </a:bodyPr>
          <a:lstStyle/>
          <a:p>
            <a:r>
              <a:rPr lang="en-US" sz="3200" dirty="0" smtClean="0"/>
              <a:t>Possible solution: Graded Change Blindness?</a:t>
            </a:r>
            <a:endParaRPr lang="en-US" sz="3200" dirty="0"/>
          </a:p>
        </p:txBody>
      </p:sp>
      <p:pic>
        <p:nvPicPr>
          <p:cNvPr id="27650" name="Picture 2" descr="C:\Users\Dan\proj\att_awe\images\built\con033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1" y="1066800"/>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Users\Dan\proj\att_awe\images\built\con065noi05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318" y="1066800"/>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C:\Users\Dan\proj\att_awe\images\built\con050noi092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657599"/>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descr="C:\Users\Dan\proj\att_awe\images\built\con050noi008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4318" y="3657600"/>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4029075" y="2704028"/>
            <a:ext cx="1143000" cy="1219200"/>
            <a:chOff x="3810000" y="2921876"/>
            <a:chExt cx="1143000" cy="1219200"/>
          </a:xfrm>
        </p:grpSpPr>
        <p:cxnSp>
          <p:nvCxnSpPr>
            <p:cNvPr id="10" name="Straight Connector 9"/>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381000" y="2025768"/>
            <a:ext cx="1981200" cy="923330"/>
          </a:xfrm>
          <a:prstGeom prst="rect">
            <a:avLst/>
          </a:prstGeom>
          <a:noFill/>
        </p:spPr>
        <p:txBody>
          <a:bodyPr wrap="square" rtlCol="0">
            <a:spAutoFit/>
          </a:bodyPr>
          <a:lstStyle/>
          <a:p>
            <a:pPr algn="ctr"/>
            <a:r>
              <a:rPr lang="en-US" dirty="0" smtClean="0"/>
              <a:t>Less prone to bottom-up attentional effects</a:t>
            </a:r>
            <a:endParaRPr lang="en-US" dirty="0"/>
          </a:p>
        </p:txBody>
      </p:sp>
      <p:sp>
        <p:nvSpPr>
          <p:cNvPr id="6" name="TextBox 5"/>
          <p:cNvSpPr txBox="1"/>
          <p:nvPr/>
        </p:nvSpPr>
        <p:spPr>
          <a:xfrm>
            <a:off x="6726327" y="2302767"/>
            <a:ext cx="2133600" cy="369332"/>
          </a:xfrm>
          <a:prstGeom prst="rect">
            <a:avLst/>
          </a:prstGeom>
          <a:noFill/>
        </p:spPr>
        <p:txBody>
          <a:bodyPr wrap="square" rtlCol="0">
            <a:spAutoFit/>
          </a:bodyPr>
          <a:lstStyle/>
          <a:p>
            <a:r>
              <a:rPr lang="en-US" dirty="0" smtClean="0"/>
              <a:t>No training required</a:t>
            </a:r>
            <a:endParaRPr lang="en-US" dirty="0"/>
          </a:p>
        </p:txBody>
      </p:sp>
      <p:sp>
        <p:nvSpPr>
          <p:cNvPr id="7" name="TextBox 6"/>
          <p:cNvSpPr txBox="1"/>
          <p:nvPr/>
        </p:nvSpPr>
        <p:spPr>
          <a:xfrm>
            <a:off x="6695306" y="3976597"/>
            <a:ext cx="2195642" cy="1200329"/>
          </a:xfrm>
          <a:prstGeom prst="rect">
            <a:avLst/>
          </a:prstGeom>
          <a:noFill/>
        </p:spPr>
        <p:txBody>
          <a:bodyPr wrap="square" rtlCol="0">
            <a:spAutoFit/>
          </a:bodyPr>
          <a:lstStyle/>
          <a:p>
            <a:pPr algn="ctr"/>
            <a:r>
              <a:rPr lang="en-US" dirty="0" smtClean="0"/>
              <a:t>Still </a:t>
            </a:r>
            <a:r>
              <a:rPr lang="en-US" dirty="0" smtClean="0"/>
              <a:t>separates effects of</a:t>
            </a:r>
            <a:r>
              <a:rPr lang="en-US" dirty="0" smtClean="0"/>
              <a:t> spatial and feature attention on awareness.</a:t>
            </a:r>
            <a:endParaRPr lang="en-US" dirty="0"/>
          </a:p>
        </p:txBody>
      </p:sp>
      <p:sp>
        <p:nvSpPr>
          <p:cNvPr id="8" name="TextBox 7"/>
          <p:cNvSpPr txBox="1"/>
          <p:nvPr/>
        </p:nvSpPr>
        <p:spPr>
          <a:xfrm>
            <a:off x="266700" y="3481076"/>
            <a:ext cx="2209800" cy="2031325"/>
          </a:xfrm>
          <a:prstGeom prst="rect">
            <a:avLst/>
          </a:prstGeom>
          <a:noFill/>
        </p:spPr>
        <p:txBody>
          <a:bodyPr wrap="square" rtlCol="0">
            <a:spAutoFit/>
          </a:bodyPr>
          <a:lstStyle/>
          <a:p>
            <a:pPr algn="ctr"/>
            <a:r>
              <a:rPr lang="en-US" dirty="0" smtClean="0"/>
              <a:t>Signal detection rather than forced choice discrimination: allows for a </a:t>
            </a:r>
            <a:r>
              <a:rPr lang="en-US" dirty="0" smtClean="0"/>
              <a:t>measurement </a:t>
            </a:r>
            <a:r>
              <a:rPr lang="en-US" dirty="0" smtClean="0"/>
              <a:t>of “awareness” in the direct sense.</a:t>
            </a:r>
            <a:endParaRPr lang="en-US" dirty="0"/>
          </a:p>
        </p:txBody>
      </p:sp>
      <p:sp>
        <p:nvSpPr>
          <p:cNvPr id="13" name="TextBox 12"/>
          <p:cNvSpPr txBox="1"/>
          <p:nvPr/>
        </p:nvSpPr>
        <p:spPr>
          <a:xfrm>
            <a:off x="2757281" y="5867400"/>
            <a:ext cx="3690562" cy="646331"/>
          </a:xfrm>
          <a:prstGeom prst="rect">
            <a:avLst/>
          </a:prstGeom>
          <a:noFill/>
        </p:spPr>
        <p:txBody>
          <a:bodyPr wrap="none" rtlCol="0">
            <a:spAutoFit/>
          </a:bodyPr>
          <a:lstStyle/>
          <a:p>
            <a:r>
              <a:rPr lang="en-US" dirty="0" smtClean="0"/>
              <a:t>Catch trials: Measuring awareness</a:t>
            </a:r>
          </a:p>
          <a:p>
            <a:r>
              <a:rPr lang="en-US" dirty="0" smtClean="0"/>
              <a:t>In the absence of top-down attention</a:t>
            </a:r>
            <a:endParaRPr lang="en-US" dirty="0"/>
          </a:p>
        </p:txBody>
      </p:sp>
    </p:spTree>
    <p:extLst>
      <p:ext uri="{BB962C8B-B14F-4D97-AF65-F5344CB8AC3E}">
        <p14:creationId xmlns:p14="http://schemas.microsoft.com/office/powerpoint/2010/main" val="280947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653"/>
                                        </p:tgtEl>
                                      </p:cBhvr>
                                    </p:animEffect>
                                    <p:set>
                                      <p:cBhvr>
                                        <p:cTn id="7" dur="1" fill="hold">
                                          <p:stCondLst>
                                            <p:cond delay="499"/>
                                          </p:stCondLst>
                                        </p:cTn>
                                        <p:tgtEl>
                                          <p:spTgt spid="2765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3000" y="5791200"/>
            <a:ext cx="74022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144584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765432"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919655"/>
            <a:ext cx="4495800"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Connector 25"/>
          <p:cNvCxnSpPr/>
          <p:nvPr/>
        </p:nvCxnSpPr>
        <p:spPr>
          <a:xfrm>
            <a:off x="4724400" y="2057400"/>
            <a:ext cx="0" cy="121920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724400" y="2057400"/>
            <a:ext cx="2514600" cy="3738705"/>
            <a:chOff x="4724400" y="2057400"/>
            <a:chExt cx="2514600" cy="3738705"/>
          </a:xfrm>
        </p:grpSpPr>
        <p:cxnSp>
          <p:nvCxnSpPr>
            <p:cNvPr id="19" name="Straight Connector 18"/>
            <p:cNvCxnSpPr/>
            <p:nvPr/>
          </p:nvCxnSpPr>
          <p:spPr>
            <a:xfrm>
              <a:off x="6858000" y="3276600"/>
              <a:ext cx="0" cy="2519505"/>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7239000" y="2057400"/>
              <a:ext cx="0" cy="3738705"/>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flipH="1">
              <a:off x="4724400" y="2057400"/>
              <a:ext cx="2514600"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H="1">
              <a:off x="4724400" y="3276600"/>
              <a:ext cx="2133600"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a:off x="4724400" y="26670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a:xfrm flipV="1">
              <a:off x="4724400" y="20574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1331108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73746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271956" y="3067411"/>
            <a:ext cx="3965459" cy="3638189"/>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237416" y="3067412"/>
            <a:ext cx="4677202" cy="3638188"/>
            <a:chOff x="4114800" y="919654"/>
            <a:chExt cx="4799817" cy="5404945"/>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5" name="TextBox 24"/>
          <p:cNvSpPr txBox="1"/>
          <p:nvPr/>
        </p:nvSpPr>
        <p:spPr>
          <a:xfrm>
            <a:off x="672279" y="1032808"/>
            <a:ext cx="8166922" cy="1938992"/>
          </a:xfrm>
          <a:prstGeom prst="rect">
            <a:avLst/>
          </a:prstGeom>
          <a:noFill/>
        </p:spPr>
        <p:txBody>
          <a:bodyPr wrap="square" rtlCol="0">
            <a:spAutoFit/>
          </a:bodyPr>
          <a:lstStyle/>
          <a:p>
            <a:r>
              <a:rPr lang="en-US" sz="2400" dirty="0" smtClean="0"/>
              <a:t>Can a (plausible) model of awareness, as a function of neural activity, capture the behavioral results in dual tasks?</a:t>
            </a:r>
          </a:p>
          <a:p>
            <a:r>
              <a:rPr lang="en-US" sz="2400" dirty="0" smtClean="0"/>
              <a:t>Or do we need additional steps to explain how awareness can occur in the absence of “attention” (e.g. spatial attention) in some circumstances and not in others?</a:t>
            </a:r>
            <a:endParaRPr lang="en-US" sz="2400" dirty="0"/>
          </a:p>
        </p:txBody>
      </p:sp>
    </p:spTree>
    <p:extLst>
      <p:ext uri="{BB962C8B-B14F-4D97-AF65-F5344CB8AC3E}">
        <p14:creationId xmlns:p14="http://schemas.microsoft.com/office/powerpoint/2010/main" val="19279508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ru.stanford.edu/lib/exe/fetch.php/shared/brainice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
            <a:ext cx="12651742" cy="76068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gru.stanford.edu/lib/exe/fetch.php/shared/brainice800.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5000"/>
                    </a14:imgEffect>
                  </a14:imgLayer>
                </a14:imgProps>
              </a:ext>
              <a:ext uri="{28A0092B-C50C-407E-A947-70E740481C1C}">
                <a14:useLocalDpi xmlns:a14="http://schemas.microsoft.com/office/drawing/2010/main" val="0"/>
              </a:ext>
            </a:extLst>
          </a:blip>
          <a:srcRect/>
          <a:stretch>
            <a:fillRect/>
          </a:stretch>
        </p:blipFill>
        <p:spPr bwMode="auto">
          <a:xfrm>
            <a:off x="-1295400" y="1"/>
            <a:ext cx="12651742" cy="7606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1956" y="228600"/>
            <a:ext cx="5976444" cy="584775"/>
          </a:xfrm>
          <a:prstGeom prst="rect">
            <a:avLst/>
          </a:prstGeom>
          <a:noFill/>
        </p:spPr>
        <p:txBody>
          <a:bodyPr wrap="none" rtlCol="0">
            <a:spAutoFit/>
          </a:bodyPr>
          <a:lstStyle/>
          <a:p>
            <a:r>
              <a:rPr lang="en-US" sz="3200" dirty="0" smtClean="0"/>
              <a:t>Gardner Lab @ Stanford University</a:t>
            </a:r>
            <a:endParaRPr lang="en-US" sz="3200" dirty="0"/>
          </a:p>
        </p:txBody>
      </p:sp>
      <p:sp>
        <p:nvSpPr>
          <p:cNvPr id="8" name="TextBox 7"/>
          <p:cNvSpPr txBox="1"/>
          <p:nvPr/>
        </p:nvSpPr>
        <p:spPr>
          <a:xfrm>
            <a:off x="201011" y="1572668"/>
            <a:ext cx="1544718" cy="369332"/>
          </a:xfrm>
          <a:prstGeom prst="rect">
            <a:avLst/>
          </a:prstGeom>
          <a:noFill/>
        </p:spPr>
        <p:txBody>
          <a:bodyPr wrap="none" rtlCol="0">
            <a:spAutoFit/>
          </a:bodyPr>
          <a:lstStyle/>
          <a:p>
            <a:r>
              <a:rPr lang="en-US" dirty="0" smtClean="0"/>
              <a:t>Justin Gardner</a:t>
            </a:r>
            <a:endParaRPr lang="en-US" dirty="0"/>
          </a:p>
        </p:txBody>
      </p:sp>
      <p:sp>
        <p:nvSpPr>
          <p:cNvPr id="9" name="TextBox 8"/>
          <p:cNvSpPr txBox="1"/>
          <p:nvPr/>
        </p:nvSpPr>
        <p:spPr>
          <a:xfrm>
            <a:off x="7086600" y="1591061"/>
            <a:ext cx="1844672" cy="369332"/>
          </a:xfrm>
          <a:prstGeom prst="rect">
            <a:avLst/>
          </a:prstGeom>
          <a:noFill/>
        </p:spPr>
        <p:txBody>
          <a:bodyPr wrap="none" rtlCol="0">
            <a:spAutoFit/>
          </a:bodyPr>
          <a:lstStyle/>
          <a:p>
            <a:r>
              <a:rPr lang="en-US" dirty="0" err="1" smtClean="0"/>
              <a:t>Steeve</a:t>
            </a:r>
            <a:r>
              <a:rPr lang="en-US" dirty="0" smtClean="0"/>
              <a:t> </a:t>
            </a:r>
            <a:r>
              <a:rPr lang="en-US" dirty="0" err="1" smtClean="0"/>
              <a:t>Laquitaine</a:t>
            </a:r>
            <a:endParaRPr lang="en-US" dirty="0"/>
          </a:p>
        </p:txBody>
      </p:sp>
      <p:pic>
        <p:nvPicPr>
          <p:cNvPr id="2052" name="Picture 4" descr="http://gru.stanford.edu/lib/exe/fetch.php/shared/jlgheadshot.jpg?w=240&amp;h=160&amp;cache=cach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995334"/>
            <a:ext cx="228600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gru.stanford.edu/lib/exe/fetch.php/shared/steevelaquitaine.jpg?w=140&amp;h=140&amp;cache=cac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6572" y="1064307"/>
            <a:ext cx="1333500" cy="13335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714200" y="3511043"/>
            <a:ext cx="5562600" cy="1077218"/>
          </a:xfrm>
          <a:prstGeom prst="rect">
            <a:avLst/>
          </a:prstGeom>
          <a:noFill/>
        </p:spPr>
        <p:txBody>
          <a:bodyPr wrap="square" rtlCol="0">
            <a:spAutoFit/>
          </a:bodyPr>
          <a:lstStyle/>
          <a:p>
            <a:pPr algn="ctr"/>
            <a:r>
              <a:rPr lang="en-US" sz="3200" dirty="0" smtClean="0"/>
              <a:t>Thanks for your </a:t>
            </a:r>
            <a:r>
              <a:rPr lang="en-US" sz="3200" dirty="0" smtClean="0"/>
              <a:t>attention </a:t>
            </a:r>
            <a:r>
              <a:rPr lang="en-US" sz="3200" dirty="0" smtClean="0"/>
              <a:t>and </a:t>
            </a:r>
            <a:r>
              <a:rPr lang="en-US" sz="3200" dirty="0" smtClean="0"/>
              <a:t>awareness</a:t>
            </a:r>
            <a:r>
              <a:rPr lang="en-US" sz="3200" dirty="0" smtClean="0"/>
              <a:t>!</a:t>
            </a:r>
            <a:endParaRPr lang="en-US" sz="3200" dirty="0"/>
          </a:p>
        </p:txBody>
      </p:sp>
    </p:spTree>
    <p:extLst>
      <p:ext uri="{BB962C8B-B14F-4D97-AF65-F5344CB8AC3E}">
        <p14:creationId xmlns:p14="http://schemas.microsoft.com/office/powerpoint/2010/main" val="181506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7500"/>
                                  </p:stCondLst>
                                  <p:childTnLst>
                                    <p:animEffect transition="out" filter="fade">
                                      <p:cBhvr>
                                        <p:cTn id="6" dur="5000"/>
                                        <p:tgtEl>
                                          <p:spTgt spid="13"/>
                                        </p:tgtEl>
                                      </p:cBhvr>
                                    </p:animEffect>
                                    <p:set>
                                      <p:cBhvr>
                                        <p:cTn id="7" dur="1" fill="hold">
                                          <p:stCondLst>
                                            <p:cond delay="4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n\Download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60128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1956" y="228600"/>
            <a:ext cx="3911905" cy="584775"/>
          </a:xfrm>
          <a:prstGeom prst="rect">
            <a:avLst/>
          </a:prstGeom>
          <a:noFill/>
        </p:spPr>
        <p:txBody>
          <a:bodyPr wrap="none" rtlCol="0">
            <a:spAutoFit/>
          </a:bodyPr>
          <a:lstStyle/>
          <a:p>
            <a:r>
              <a:rPr lang="en-US" sz="3200" dirty="0" smtClean="0"/>
              <a:t>Manipulating Contrast</a:t>
            </a:r>
            <a:endParaRPr lang="en-US" sz="3200" dirty="0"/>
          </a:p>
        </p:txBody>
      </p:sp>
    </p:spTree>
    <p:extLst>
      <p:ext uri="{BB962C8B-B14F-4D97-AF65-F5344CB8AC3E}">
        <p14:creationId xmlns:p14="http://schemas.microsoft.com/office/powerpoint/2010/main" val="1363069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Mack &amp; Rock, 1998</a:t>
            </a:r>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1938992"/>
          </a:xfrm>
          <a:prstGeom prst="rect">
            <a:avLst/>
          </a:prstGeom>
          <a:noFill/>
        </p:spPr>
        <p:txBody>
          <a:bodyPr wrap="square" rtlCol="0">
            <a:spAutoFit/>
          </a:bodyPr>
          <a:lstStyle/>
          <a:p>
            <a:r>
              <a:rPr lang="en-US" sz="2400" dirty="0" smtClean="0"/>
              <a:t>Dual task designs often “pull”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endParaRPr lang="en-US" sz="2400" dirty="0"/>
          </a:p>
        </p:txBody>
      </p:sp>
    </p:spTree>
    <p:extLst>
      <p:ext uri="{BB962C8B-B14F-4D97-AF65-F5344CB8AC3E}">
        <p14:creationId xmlns:p14="http://schemas.microsoft.com/office/powerpoint/2010/main" val="625390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Mack &amp; Rock, 1998</a:t>
            </a:r>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1938992"/>
          </a:xfrm>
          <a:prstGeom prst="rect">
            <a:avLst/>
          </a:prstGeom>
          <a:noFill/>
        </p:spPr>
        <p:txBody>
          <a:bodyPr wrap="square" rtlCol="0">
            <a:spAutoFit/>
          </a:bodyPr>
          <a:lstStyle/>
          <a:p>
            <a:r>
              <a:rPr lang="en-US" sz="2400" dirty="0" smtClean="0"/>
              <a:t>Dual task designs often “pull”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endParaRPr lang="en-US" sz="24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81400"/>
            <a:ext cx="5345823" cy="339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478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145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6800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 y="4705350"/>
            <a:ext cx="12668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 y="3389586"/>
            <a:ext cx="13335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2664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124537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1702</TotalTime>
  <Words>1050</Words>
  <Application>Microsoft Office PowerPoint</Application>
  <PresentationFormat>On-screen Show (4:3)</PresentationFormat>
  <Paragraphs>149</Paragraphs>
  <Slides>37</Slides>
  <Notes>19</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Neural Substrates of Attention and Awareness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DB</cp:lastModifiedBy>
  <cp:revision>35</cp:revision>
  <dcterms:created xsi:type="dcterms:W3CDTF">2015-02-02T04:45:42Z</dcterms:created>
  <dcterms:modified xsi:type="dcterms:W3CDTF">2015-02-04T06:31:41Z</dcterms:modified>
</cp:coreProperties>
</file>